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9906000"/>
  <p:notesSz cx="7007225" cy="9288450"/>
  <p:embeddedFontLst>
    <p:embeddedFont>
      <p:font typeface="Book Antiqu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120">
          <p15:clr>
            <a:srgbClr val="000000"/>
          </p15:clr>
        </p15:guide>
      </p15:sldGuideLst>
    </p:ext>
    <p:ext uri="{2D200454-40CA-4A62-9FC3-DE9A4176ACB9}">
      <p15:notesGuideLst>
        <p15:guide id="1" orient="horz" pos="2925">
          <p15:clr>
            <a:srgbClr val="000000"/>
          </p15:clr>
        </p15:guide>
        <p15:guide id="2" pos="2207">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BC3B82-75C4-422A-B3E7-83B3C0D60CD4}">
  <a:tblStyle styleId="{4BBC3B82-75C4-422A-B3E7-83B3C0D60C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notesViewPr>
    <p:cSldViewPr snapToGrid="0">
      <p:cViewPr varScale="1">
        <p:scale>
          <a:sx n="100" d="100"/>
          <a:sy n="100" d="100"/>
        </p:scale>
        <p:origin x="0" y="0"/>
      </p:cViewPr>
      <p:guideLst>
        <p:guide pos="2925" orient="horz"/>
        <p:guide pos="2207"/>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BookAntiqua-regular.fntdata"/><Relationship Id="rId20" Type="http://schemas.openxmlformats.org/officeDocument/2006/relationships/slide" Target="slides/slide14.xml"/><Relationship Id="rId42" Type="http://schemas.openxmlformats.org/officeDocument/2006/relationships/font" Target="fonts/BookAntiqua-italic.fntdata"/><Relationship Id="rId41" Type="http://schemas.openxmlformats.org/officeDocument/2006/relationships/font" Target="fonts/BookAntiqua-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BookAntiqua-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5300" cy="465137"/>
          </a:xfrm>
          <a:prstGeom prst="rect">
            <a:avLst/>
          </a:prstGeom>
          <a:noFill/>
          <a:ln>
            <a:noFill/>
          </a:ln>
        </p:spPr>
        <p:txBody>
          <a:bodyPr anchorCtr="0" anchor="t" bIns="46550" lIns="93100" spcFirstLastPara="1" rIns="93100" wrap="square" tIns="46550">
            <a:noAutofit/>
          </a:bodyPr>
          <a:lstStyle>
            <a:lvl1pPr lvl="0"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1pPr>
            <a:lvl2pPr lvl="1"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2pPr>
            <a:lvl3pPr lvl="2"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3pPr>
            <a:lvl4pPr lvl="3"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4pPr>
            <a:lvl5pPr lvl="4"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5pPr>
            <a:lvl6pPr lvl="5"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6pPr>
            <a:lvl7pPr lvl="6"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7pPr>
            <a:lvl8pPr lvl="7"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8pPr>
            <a:lvl9pPr lvl="8"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9pPr>
          </a:lstStyle>
          <a:p/>
        </p:txBody>
      </p:sp>
      <p:sp>
        <p:nvSpPr>
          <p:cNvPr id="4" name="Google Shape;4;n"/>
          <p:cNvSpPr txBox="1"/>
          <p:nvPr>
            <p:ph idx="10" type="dt"/>
          </p:nvPr>
        </p:nvSpPr>
        <p:spPr>
          <a:xfrm>
            <a:off x="3970337" y="0"/>
            <a:ext cx="3035300" cy="465137"/>
          </a:xfrm>
          <a:prstGeom prst="rect">
            <a:avLst/>
          </a:prstGeom>
          <a:noFill/>
          <a:ln>
            <a:noFill/>
          </a:ln>
        </p:spPr>
        <p:txBody>
          <a:bodyPr anchorCtr="0" anchor="t" bIns="46550" lIns="93100" spcFirstLastPara="1" rIns="93100" wrap="square" tIns="46550">
            <a:noAutofit/>
          </a:bodyPr>
          <a:lstStyle>
            <a:lvl1pPr lvl="0"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1pPr>
            <a:lvl2pPr lvl="1"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2pPr>
            <a:lvl3pPr lvl="2"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3pPr>
            <a:lvl4pPr lvl="3"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4pPr>
            <a:lvl5pPr lvl="4"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5pPr>
            <a:lvl6pPr lvl="5"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6pPr>
            <a:lvl7pPr lvl="6"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7pPr>
            <a:lvl8pPr lvl="7"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8pPr>
            <a:lvl9pPr lvl="8"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9pPr>
          </a:lstStyle>
          <a:p/>
        </p:txBody>
      </p:sp>
      <p:sp>
        <p:nvSpPr>
          <p:cNvPr id="5" name="Google Shape;5;n"/>
          <p:cNvSpPr/>
          <p:nvPr>
            <p:ph idx="3"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00087" y="4413250"/>
            <a:ext cx="5607050" cy="4178300"/>
          </a:xfrm>
          <a:prstGeom prst="rect">
            <a:avLst/>
          </a:prstGeom>
          <a:noFill/>
          <a:ln>
            <a:noFill/>
          </a:ln>
        </p:spPr>
        <p:txBody>
          <a:bodyPr anchorCtr="0" anchor="t" bIns="46550" lIns="93100" spcFirstLastPara="1" rIns="93100" wrap="square" tIns="4655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21737"/>
            <a:ext cx="3035300" cy="465137"/>
          </a:xfrm>
          <a:prstGeom prst="rect">
            <a:avLst/>
          </a:prstGeom>
          <a:noFill/>
          <a:ln>
            <a:noFill/>
          </a:ln>
        </p:spPr>
        <p:txBody>
          <a:bodyPr anchorCtr="0" anchor="b" bIns="46550" lIns="93100" spcFirstLastPara="1" rIns="93100" wrap="square" tIns="46550">
            <a:noAutofit/>
          </a:bodyPr>
          <a:lstStyle>
            <a:lvl1pPr lvl="0"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1pPr>
            <a:lvl2pPr lvl="1"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2pPr>
            <a:lvl3pPr lvl="2"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3pPr>
            <a:lvl4pPr lvl="3"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4pPr>
            <a:lvl5pPr lvl="4"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5pPr>
            <a:lvl6pPr lvl="5"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6pPr>
            <a:lvl7pPr lvl="6"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7pPr>
            <a:lvl8pPr lvl="7"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8pPr>
            <a:lvl9pPr lvl="8" marR="0" rtl="0" algn="l">
              <a:lnSpc>
                <a:spcPct val="100000"/>
              </a:lnSpc>
              <a:spcBef>
                <a:spcPts val="0"/>
              </a:spcBef>
              <a:spcAft>
                <a:spcPts val="0"/>
              </a:spcAft>
              <a:buSzPts val="1400"/>
              <a:buNone/>
              <a:defRPr b="1" i="0" sz="3600" u="none" cap="none" strike="noStrike">
                <a:solidFill>
                  <a:srgbClr val="000000"/>
                </a:solidFill>
                <a:latin typeface="Bookman Old Style"/>
                <a:ea typeface="Bookman Old Style"/>
                <a:cs typeface="Bookman Old Style"/>
                <a:sym typeface="Bookman Old Style"/>
              </a:defRPr>
            </a:lvl9pPr>
          </a:lstStyle>
          <a:p/>
        </p:txBody>
      </p:sp>
      <p:sp>
        <p:nvSpPr>
          <p:cNvPr id="8" name="Google Shape;8;n"/>
          <p:cNvSpPr txBox="1"/>
          <p:nvPr>
            <p:ph idx="12" type="sldNum"/>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93" name="Google Shape;193;p16: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99" name="Google Shape;199;p17: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7: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10" name="Google Shape;210;p18: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18: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18" name="Google Shape;218;p19: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9: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26" name="Google Shape;226;p20: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20: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21:notes"/>
          <p:cNvSpPr txBox="1"/>
          <p:nvPr>
            <p:ph idx="1" type="body"/>
          </p:nvPr>
        </p:nvSpPr>
        <p:spPr>
          <a:xfrm>
            <a:off x="700087" y="4413250"/>
            <a:ext cx="5607050" cy="4178300"/>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237" name="Google Shape;237;p21: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46" name="Google Shape;246;p22: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22: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54" name="Google Shape;254;p23: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23: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62" name="Google Shape;262;p24: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24: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5: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270" name="Google Shape;270;p25: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5: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278" name="Google Shape;278;p26: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7: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284" name="Google Shape;284;p27: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290" name="Google Shape;290;p28: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700087" y="4413250"/>
            <a:ext cx="5607050" cy="4178300"/>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11" name="Google Shape;111;p3: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2: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319" name="Google Shape;319;p32:notes"/>
          <p:cNvSpPr/>
          <p:nvPr>
            <p:ph idx="2" type="sldImg"/>
          </p:nvPr>
        </p:nvSpPr>
        <p:spPr>
          <a:xfrm>
            <a:off x="990600" y="66516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32:notes"/>
          <p:cNvSpPr txBox="1"/>
          <p:nvPr>
            <p:ph idx="1" type="body"/>
          </p:nvPr>
        </p:nvSpPr>
        <p:spPr>
          <a:xfrm>
            <a:off x="935037" y="4443412"/>
            <a:ext cx="5137150" cy="4151312"/>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327" name="Google Shape;327;p33: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4:notes"/>
          <p:cNvSpPr txBox="1"/>
          <p:nvPr>
            <p:ph idx="1" type="body"/>
          </p:nvPr>
        </p:nvSpPr>
        <p:spPr>
          <a:xfrm>
            <a:off x="700087" y="4413250"/>
            <a:ext cx="5607050" cy="4178300"/>
          </a:xfrm>
          <a:prstGeom prst="rect">
            <a:avLst/>
          </a:prstGeom>
          <a:noFill/>
          <a:ln>
            <a:noFill/>
          </a:ln>
        </p:spPr>
        <p:txBody>
          <a:bodyPr anchorCtr="0" anchor="t" bIns="46550" lIns="93100" spcFirstLastPara="1" rIns="93100" wrap="square" tIns="46550">
            <a:noAutofit/>
          </a:bodyPr>
          <a:lstStyle/>
          <a:p>
            <a:pPr indent="0" lvl="0" marL="0" rtl="0" algn="l">
              <a:spcBef>
                <a:spcPts val="0"/>
              </a:spcBef>
              <a:spcAft>
                <a:spcPts val="0"/>
              </a:spcAft>
              <a:buSzPts val="1800"/>
              <a:buNone/>
            </a:pPr>
            <a:r>
              <a:rPr b="1" lang="en-US"/>
              <a:t>The Major Promotional Functions of BEE include:</a:t>
            </a:r>
            <a:endParaRPr/>
          </a:p>
          <a:p>
            <a:pPr indent="0" lvl="0" marL="0" rtl="0" algn="l">
              <a:spcBef>
                <a:spcPts val="0"/>
              </a:spcBef>
              <a:spcAft>
                <a:spcPts val="0"/>
              </a:spcAft>
              <a:buNone/>
            </a:pPr>
            <a:r>
              <a:t/>
            </a:r>
            <a:endParaRPr b="1"/>
          </a:p>
        </p:txBody>
      </p:sp>
      <p:sp>
        <p:nvSpPr>
          <p:cNvPr id="118" name="Google Shape;118;p4:notes"/>
          <p:cNvSpPr txBox="1"/>
          <p:nvPr/>
        </p:nvSpPr>
        <p:spPr>
          <a:xfrm>
            <a:off x="3970337" y="8821737"/>
            <a:ext cx="3035300" cy="465137"/>
          </a:xfrm>
          <a:prstGeom prst="rect">
            <a:avLst/>
          </a:prstGeom>
          <a:noFill/>
          <a:ln>
            <a:noFill/>
          </a:ln>
        </p:spPr>
        <p:txBody>
          <a:bodyPr anchorCtr="0" anchor="b" bIns="46550" lIns="93100" spcFirstLastPara="1" rIns="9310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700087" y="4413250"/>
            <a:ext cx="5607050" cy="4178300"/>
          </a:xfrm>
          <a:prstGeom prst="rect">
            <a:avLst/>
          </a:prstGeom>
        </p:spPr>
        <p:txBody>
          <a:bodyPr anchorCtr="0" anchor="t" bIns="46550" lIns="93100" spcFirstLastPara="1" rIns="93100" wrap="square" tIns="4655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989012" y="696912"/>
            <a:ext cx="5030787" cy="3482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11"/>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1"/>
          <p:cNvSpPr txBox="1"/>
          <p:nvPr>
            <p:ph idx="1" type="body"/>
          </p:nvPr>
        </p:nvSpPr>
        <p:spPr>
          <a:xfrm>
            <a:off x="495300" y="1535113"/>
            <a:ext cx="437673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9" name="Google Shape;69;p11"/>
          <p:cNvSpPr txBox="1"/>
          <p:nvPr>
            <p:ph idx="2" type="body"/>
          </p:nvPr>
        </p:nvSpPr>
        <p:spPr>
          <a:xfrm>
            <a:off x="495300" y="2174875"/>
            <a:ext cx="437673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0" name="Google Shape;70;p11"/>
          <p:cNvSpPr txBox="1"/>
          <p:nvPr>
            <p:ph idx="3" type="body"/>
          </p:nvPr>
        </p:nvSpPr>
        <p:spPr>
          <a:xfrm>
            <a:off x="5032375" y="1535113"/>
            <a:ext cx="437832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71" name="Google Shape;71;p11"/>
          <p:cNvSpPr txBox="1"/>
          <p:nvPr>
            <p:ph idx="4" type="body"/>
          </p:nvPr>
        </p:nvSpPr>
        <p:spPr>
          <a:xfrm>
            <a:off x="5032375" y="2174875"/>
            <a:ext cx="437832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72" name="Google Shape;72;p11"/>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2"/>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2"/>
          <p:cNvSpPr txBox="1"/>
          <p:nvPr>
            <p:ph idx="1" type="body"/>
          </p:nvPr>
        </p:nvSpPr>
        <p:spPr>
          <a:xfrm>
            <a:off x="495300" y="1600200"/>
            <a:ext cx="43815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8" name="Google Shape;78;p12"/>
          <p:cNvSpPr txBox="1"/>
          <p:nvPr>
            <p:ph idx="2" type="body"/>
          </p:nvPr>
        </p:nvSpPr>
        <p:spPr>
          <a:xfrm>
            <a:off x="5029200" y="1600200"/>
            <a:ext cx="43815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9" name="Google Shape;79;p12"/>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13"/>
          <p:cNvSpPr txBox="1"/>
          <p:nvPr>
            <p:ph type="title"/>
          </p:nvPr>
        </p:nvSpPr>
        <p:spPr>
          <a:xfrm>
            <a:off x="782638" y="4406900"/>
            <a:ext cx="84201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 name="Google Shape;84;p13"/>
          <p:cNvSpPr txBox="1"/>
          <p:nvPr>
            <p:ph idx="1" type="body"/>
          </p:nvPr>
        </p:nvSpPr>
        <p:spPr>
          <a:xfrm>
            <a:off x="782638" y="2906713"/>
            <a:ext cx="84201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85" name="Google Shape;85;p13"/>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14"/>
          <p:cNvSpPr txBox="1"/>
          <p:nvPr>
            <p:ph type="ctrTitle"/>
          </p:nvPr>
        </p:nvSpPr>
        <p:spPr>
          <a:xfrm>
            <a:off x="742950" y="2130425"/>
            <a:ext cx="84201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 name="Google Shape;90;p14"/>
          <p:cNvSpPr txBox="1"/>
          <p:nvPr>
            <p:ph idx="1" type="subTitle"/>
          </p:nvPr>
        </p:nvSpPr>
        <p:spPr>
          <a:xfrm>
            <a:off x="1485900" y="3886200"/>
            <a:ext cx="69342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91" name="Google Shape;91;p14"/>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4"/>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body"/>
          </p:nvPr>
        </p:nvSpPr>
        <p:spPr>
          <a:xfrm>
            <a:off x="495300" y="1600200"/>
            <a:ext cx="89154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25" name="Shape 25"/>
        <p:cNvGrpSpPr/>
        <p:nvPr/>
      </p:nvGrpSpPr>
      <p:grpSpPr>
        <a:xfrm>
          <a:off x="0" y="0"/>
          <a:ext cx="0" cy="0"/>
          <a:chOff x="0" y="0"/>
          <a:chExt cx="0" cy="0"/>
        </a:xfrm>
      </p:grpSpPr>
      <p:sp>
        <p:nvSpPr>
          <p:cNvPr id="26" name="Google Shape;26;p4"/>
          <p:cNvSpPr txBox="1"/>
          <p:nvPr>
            <p:ph idx="1" type="body"/>
          </p:nvPr>
        </p:nvSpPr>
        <p:spPr>
          <a:xfrm>
            <a:off x="495300" y="274638"/>
            <a:ext cx="89154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30" name="Shape 30"/>
        <p:cNvGrpSpPr/>
        <p:nvPr/>
      </p:nvGrpSpPr>
      <p:grpSpPr>
        <a:xfrm>
          <a:off x="0" y="0"/>
          <a:ext cx="0" cy="0"/>
          <a:chOff x="0" y="0"/>
          <a:chExt cx="0" cy="0"/>
        </a:xfrm>
      </p:grpSpPr>
      <p:sp>
        <p:nvSpPr>
          <p:cNvPr id="31" name="Google Shape;31;p5"/>
          <p:cNvSpPr txBox="1"/>
          <p:nvPr>
            <p:ph type="title"/>
          </p:nvPr>
        </p:nvSpPr>
        <p:spPr>
          <a:xfrm>
            <a:off x="495300" y="274638"/>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 name="Shape 35"/>
        <p:cNvGrpSpPr/>
        <p:nvPr/>
      </p:nvGrpSpPr>
      <p:grpSpPr>
        <a:xfrm>
          <a:off x="0" y="0"/>
          <a:ext cx="0" cy="0"/>
          <a:chOff x="0" y="0"/>
          <a:chExt cx="0" cy="0"/>
        </a:xfrm>
      </p:grpSpPr>
      <p:sp>
        <p:nvSpPr>
          <p:cNvPr id="36" name="Google Shape;36;p6"/>
          <p:cNvSpPr txBox="1"/>
          <p:nvPr>
            <p:ph type="title"/>
          </p:nvPr>
        </p:nvSpPr>
        <p:spPr>
          <a:xfrm rot="5400000">
            <a:off x="5370513" y="2085976"/>
            <a:ext cx="5851525" cy="22288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 name="Google Shape;37;p6"/>
          <p:cNvSpPr txBox="1"/>
          <p:nvPr>
            <p:ph idx="1" type="body"/>
          </p:nvPr>
        </p:nvSpPr>
        <p:spPr>
          <a:xfrm rot="5400000">
            <a:off x="836613" y="-66674"/>
            <a:ext cx="5851525" cy="6534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6"/>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 name="Shape 41"/>
        <p:cNvGrpSpPr/>
        <p:nvPr/>
      </p:nvGrpSpPr>
      <p:grpSpPr>
        <a:xfrm>
          <a:off x="0" y="0"/>
          <a:ext cx="0" cy="0"/>
          <a:chOff x="0" y="0"/>
          <a:chExt cx="0" cy="0"/>
        </a:xfrm>
      </p:grpSpPr>
      <p:sp>
        <p:nvSpPr>
          <p:cNvPr id="42" name="Google Shape;42;p7"/>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7"/>
          <p:cNvSpPr txBox="1"/>
          <p:nvPr>
            <p:ph idx="1" type="body"/>
          </p:nvPr>
        </p:nvSpPr>
        <p:spPr>
          <a:xfrm rot="5400000">
            <a:off x="2690019" y="-594519"/>
            <a:ext cx="4525962"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7"/>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8"/>
          <p:cNvSpPr txBox="1"/>
          <p:nvPr>
            <p:ph type="title"/>
          </p:nvPr>
        </p:nvSpPr>
        <p:spPr>
          <a:xfrm>
            <a:off x="1941513" y="4800600"/>
            <a:ext cx="59436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
          <p:cNvSpPr/>
          <p:nvPr>
            <p:ph idx="2" type="pic"/>
          </p:nvPr>
        </p:nvSpPr>
        <p:spPr>
          <a:xfrm>
            <a:off x="1941513" y="612775"/>
            <a:ext cx="5943600" cy="4114800"/>
          </a:xfrm>
          <a:prstGeom prst="rect">
            <a:avLst/>
          </a:prstGeom>
          <a:noFill/>
          <a:ln>
            <a:noFill/>
          </a:ln>
        </p:spPr>
      </p:sp>
      <p:sp>
        <p:nvSpPr>
          <p:cNvPr id="50" name="Google Shape;50;p8"/>
          <p:cNvSpPr txBox="1"/>
          <p:nvPr>
            <p:ph idx="1" type="body"/>
          </p:nvPr>
        </p:nvSpPr>
        <p:spPr>
          <a:xfrm>
            <a:off x="1941513" y="5367338"/>
            <a:ext cx="59436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1" name="Google Shape;51;p8"/>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95300" y="273050"/>
            <a:ext cx="3259138"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9"/>
          <p:cNvSpPr txBox="1"/>
          <p:nvPr>
            <p:ph idx="1" type="body"/>
          </p:nvPr>
        </p:nvSpPr>
        <p:spPr>
          <a:xfrm>
            <a:off x="3873500" y="273050"/>
            <a:ext cx="553720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7" name="Google Shape;57;p9"/>
          <p:cNvSpPr txBox="1"/>
          <p:nvPr>
            <p:ph idx="2" type="body"/>
          </p:nvPr>
        </p:nvSpPr>
        <p:spPr>
          <a:xfrm>
            <a:off x="495300" y="1435100"/>
            <a:ext cx="3259138"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8" name="Google Shape;58;p9"/>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10"/>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0"/>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5300" y="274637"/>
            <a:ext cx="8915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495300" y="1600200"/>
            <a:ext cx="89154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95300" y="6245225"/>
            <a:ext cx="23114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1pPr>
            <a:lvl2pPr lvl="1"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9pPr>
          </a:lstStyle>
          <a:p/>
        </p:txBody>
      </p:sp>
      <p:sp>
        <p:nvSpPr>
          <p:cNvPr id="13" name="Google Shape;13;p1"/>
          <p:cNvSpPr txBox="1"/>
          <p:nvPr>
            <p:ph idx="11" type="ftr"/>
          </p:nvPr>
        </p:nvSpPr>
        <p:spPr>
          <a:xfrm>
            <a:off x="3384550" y="6245225"/>
            <a:ext cx="31369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1pPr>
            <a:lvl2pPr lvl="1"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SzPts val="1400"/>
              <a:buNone/>
              <a:defRPr b="1" i="0" sz="3600" u="none" cap="none" strike="noStrike">
                <a:solidFill>
                  <a:schemeClr val="dk1"/>
                </a:solidFill>
                <a:latin typeface="Bookman Old Style"/>
                <a:ea typeface="Bookman Old Style"/>
                <a:cs typeface="Bookman Old Style"/>
                <a:sym typeface="Bookman Old Style"/>
              </a:defRPr>
            </a:lvl9pPr>
          </a:lstStyle>
          <a:p/>
        </p:txBody>
      </p:sp>
      <p:sp>
        <p:nvSpPr>
          <p:cNvPr id="14" name="Google Shape;14;p1"/>
          <p:cNvSpPr txBox="1"/>
          <p:nvPr>
            <p:ph idx="12" type="sldNum"/>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3.jp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beeindia.gov.in/en/programmes/demand-side-management-programme-dsm" TargetMode="External"/><Relationship Id="rId4" Type="http://schemas.openxmlformats.org/officeDocument/2006/relationships/hyperlink" Target="https://cercind.gov.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99" name="Google Shape;99;p15"/>
          <p:cNvSpPr txBox="1"/>
          <p:nvPr/>
        </p:nvSpPr>
        <p:spPr>
          <a:xfrm>
            <a:off x="838200" y="1981200"/>
            <a:ext cx="8534400" cy="2124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Bookman Old Style"/>
              <a:buNone/>
            </a:pPr>
            <a:r>
              <a:rPr b="0" i="0" lang="en-US" sz="3200" u="none" cap="none" strike="noStrike">
                <a:solidFill>
                  <a:schemeClr val="dk1"/>
                </a:solidFill>
                <a:latin typeface="Bookman Old Style"/>
                <a:ea typeface="Bookman Old Style"/>
                <a:cs typeface="Bookman Old Style"/>
                <a:sym typeface="Bookman Old Style"/>
              </a:rPr>
              <a:t>The Government of India set up Bureau of Energy Efficiency (BEE). on 1st March 2002 under the provisions of  the Energy Conservation Act, 2001.</a:t>
            </a:r>
            <a:r>
              <a:rPr b="0" i="0" lang="en-US" sz="3600" u="none" cap="none" strike="noStrike">
                <a:solidFill>
                  <a:schemeClr val="dk1"/>
                </a:solidFill>
                <a:latin typeface="Bookman Old Style"/>
                <a:ea typeface="Bookman Old Style"/>
                <a:cs typeface="Bookman Old Style"/>
                <a:sym typeface="Bookman Old Style"/>
              </a:rPr>
              <a:t> </a:t>
            </a:r>
            <a:endParaRPr/>
          </a:p>
        </p:txBody>
      </p:sp>
      <p:sp>
        <p:nvSpPr>
          <p:cNvPr id="100" name="Google Shape;100;p15"/>
          <p:cNvSpPr txBox="1"/>
          <p:nvPr/>
        </p:nvSpPr>
        <p:spPr>
          <a:xfrm>
            <a:off x="1219200" y="838200"/>
            <a:ext cx="80676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Bookman Old Style"/>
              <a:buNone/>
            </a:pPr>
            <a:r>
              <a:rPr b="0" i="0" lang="en-US" sz="3600" u="none" cap="none" strike="noStrike">
                <a:solidFill>
                  <a:schemeClr val="dk1"/>
                </a:solidFill>
                <a:latin typeface="Bookman Old Style"/>
                <a:ea typeface="Bookman Old Style"/>
                <a:cs typeface="Bookman Old Style"/>
                <a:sym typeface="Bookman Old Style"/>
              </a:rPr>
              <a:t>BEE : Bureau of Energy Efficiency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59" name="Google Shape;159;p24"/>
          <p:cNvPicPr preferRelativeResize="0"/>
          <p:nvPr/>
        </p:nvPicPr>
        <p:blipFill rotWithShape="1">
          <a:blip r:embed="rId3">
            <a:alphaModFix/>
          </a:blip>
          <a:srcRect b="0" l="0" r="0" t="0"/>
          <a:stretch/>
        </p:blipFill>
        <p:spPr>
          <a:xfrm>
            <a:off x="457200" y="152400"/>
            <a:ext cx="8478837" cy="636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65" name="Google Shape;165;p25"/>
          <p:cNvPicPr preferRelativeResize="0"/>
          <p:nvPr/>
        </p:nvPicPr>
        <p:blipFill rotWithShape="1">
          <a:blip r:embed="rId3">
            <a:alphaModFix/>
          </a:blip>
          <a:srcRect b="0" l="0" r="0" t="0"/>
          <a:stretch/>
        </p:blipFill>
        <p:spPr>
          <a:xfrm>
            <a:off x="609600" y="438150"/>
            <a:ext cx="8707437" cy="641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71" name="Google Shape;171;p26"/>
          <p:cNvPicPr preferRelativeResize="0"/>
          <p:nvPr/>
        </p:nvPicPr>
        <p:blipFill rotWithShape="1">
          <a:blip r:embed="rId3">
            <a:alphaModFix/>
          </a:blip>
          <a:srcRect b="0" l="0" r="0" t="0"/>
          <a:stretch/>
        </p:blipFill>
        <p:spPr>
          <a:xfrm>
            <a:off x="762000" y="381000"/>
            <a:ext cx="8559800" cy="607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77" name="Google Shape;177;p27"/>
          <p:cNvPicPr preferRelativeResize="0"/>
          <p:nvPr/>
        </p:nvPicPr>
        <p:blipFill rotWithShape="1">
          <a:blip r:embed="rId3">
            <a:alphaModFix/>
          </a:blip>
          <a:srcRect b="0" l="0" r="0" t="0"/>
          <a:stretch/>
        </p:blipFill>
        <p:spPr>
          <a:xfrm>
            <a:off x="990600" y="304800"/>
            <a:ext cx="8470900" cy="625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83" name="Google Shape;183;p28"/>
          <p:cNvPicPr preferRelativeResize="0"/>
          <p:nvPr/>
        </p:nvPicPr>
        <p:blipFill rotWithShape="1">
          <a:blip r:embed="rId3">
            <a:alphaModFix/>
          </a:blip>
          <a:srcRect b="0" l="0" r="0" t="0"/>
          <a:stretch/>
        </p:blipFill>
        <p:spPr>
          <a:xfrm>
            <a:off x="222250" y="1585912"/>
            <a:ext cx="9585325" cy="5005387"/>
          </a:xfrm>
          <a:prstGeom prst="rect">
            <a:avLst/>
          </a:prstGeom>
          <a:noFill/>
          <a:ln>
            <a:noFill/>
          </a:ln>
        </p:spPr>
      </p:pic>
      <p:sp>
        <p:nvSpPr>
          <p:cNvPr id="184" name="Google Shape;184;p28"/>
          <p:cNvSpPr txBox="1"/>
          <p:nvPr/>
        </p:nvSpPr>
        <p:spPr>
          <a:xfrm>
            <a:off x="381000" y="533400"/>
            <a:ext cx="942657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Bookman Old Style"/>
              <a:buNone/>
            </a:pPr>
            <a:r>
              <a:rPr b="1" i="0" lang="en-US" sz="3600" u="none">
                <a:solidFill>
                  <a:schemeClr val="dk1"/>
                </a:solidFill>
                <a:latin typeface="Bookman Old Style"/>
                <a:ea typeface="Bookman Old Style"/>
                <a:cs typeface="Bookman Old Style"/>
                <a:sym typeface="Bookman Old Style"/>
              </a:rPr>
              <a:t>Role of central and state government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90" name="Google Shape;190;p29"/>
          <p:cNvPicPr preferRelativeResize="0"/>
          <p:nvPr/>
        </p:nvPicPr>
        <p:blipFill rotWithShape="1">
          <a:blip r:embed="rId3">
            <a:alphaModFix/>
          </a:blip>
          <a:srcRect b="0" l="0" r="0" t="0"/>
          <a:stretch/>
        </p:blipFill>
        <p:spPr>
          <a:xfrm>
            <a:off x="609600" y="304800"/>
            <a:ext cx="8618537" cy="622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96" name="Google Shape;196;p30"/>
          <p:cNvPicPr preferRelativeResize="0"/>
          <p:nvPr/>
        </p:nvPicPr>
        <p:blipFill rotWithShape="1">
          <a:blip r:embed="rId3">
            <a:alphaModFix/>
          </a:blip>
          <a:srcRect b="0" l="0" r="0" t="0"/>
          <a:stretch/>
        </p:blipFill>
        <p:spPr>
          <a:xfrm>
            <a:off x="304800" y="457200"/>
            <a:ext cx="9418637" cy="5846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03" name="Google Shape;203;p31"/>
          <p:cNvSpPr txBox="1"/>
          <p:nvPr/>
        </p:nvSpPr>
        <p:spPr>
          <a:xfrm>
            <a:off x="609600" y="76200"/>
            <a:ext cx="9144000" cy="954087"/>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2800"/>
              <a:buFont typeface="Book Antiqua"/>
              <a:buNone/>
            </a:pPr>
            <a:r>
              <a:rPr b="1" i="0" lang="en-US" sz="2800" u="none">
                <a:solidFill>
                  <a:srgbClr val="3333CC"/>
                </a:solidFill>
                <a:latin typeface="Book Antiqua"/>
                <a:ea typeface="Book Antiqua"/>
                <a:cs typeface="Book Antiqua"/>
                <a:sym typeface="Book Antiqua"/>
              </a:rPr>
              <a:t>Electrical Energy Consumption and Conservation Potential</a:t>
            </a:r>
            <a:endParaRPr/>
          </a:p>
        </p:txBody>
      </p:sp>
      <p:graphicFrame>
        <p:nvGraphicFramePr>
          <p:cNvPr id="204" name="Google Shape;204;p31"/>
          <p:cNvGraphicFramePr/>
          <p:nvPr/>
        </p:nvGraphicFramePr>
        <p:xfrm>
          <a:off x="762000" y="1066800"/>
          <a:ext cx="3000000" cy="3000000"/>
        </p:xfrm>
        <a:graphic>
          <a:graphicData uri="http://schemas.openxmlformats.org/drawingml/2006/table">
            <a:tbl>
              <a:tblPr>
                <a:noFill/>
                <a:tableStyleId>{4BBC3B82-75C4-422A-B3E7-83B3C0D60CD4}</a:tableStyleId>
              </a:tblPr>
              <a:tblGrid>
                <a:gridCol w="541325"/>
                <a:gridCol w="3292475"/>
                <a:gridCol w="1314450"/>
                <a:gridCol w="1616075"/>
                <a:gridCol w="1617650"/>
              </a:tblGrid>
              <a:tr h="457200">
                <a:tc>
                  <a:txBody>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 No.</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Sector</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Consumption (KWh)</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Saving Potential (KWh)</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 Savings</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462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1.</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Agriculture Pumping</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92.33</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27.79</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30.09</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r h="457200">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2.</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Commercial Buildings/ Establishments with connected load &gt; 500 KW</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9.92</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1.98</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19.95</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r h="27462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3.</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Municipalities</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12.45</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2.88</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23.13</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r h="273050">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4.</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Domestic</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120.92</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24.16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19.98</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r h="27462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5.</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Industry (Including SMEs)</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265.38</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18.57</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6.99</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r h="279400">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Total</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501.00</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75.36</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15.04</a:t>
                      </a:r>
                      <a:endParaRPr/>
                    </a:p>
                  </a:txBody>
                  <a:tcPr marT="45700" marB="4570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2"/>
                    </a:solidFill>
                  </a:tcPr>
                </a:tc>
              </a:tr>
            </a:tbl>
          </a:graphicData>
        </a:graphic>
      </p:graphicFrame>
      <p:pic>
        <p:nvPicPr>
          <p:cNvPr id="205" name="Google Shape;205;p31"/>
          <p:cNvPicPr preferRelativeResize="0"/>
          <p:nvPr/>
        </p:nvPicPr>
        <p:blipFill rotWithShape="1">
          <a:blip r:embed="rId3">
            <a:alphaModFix/>
          </a:blip>
          <a:srcRect b="2696" l="17901" r="13743" t="4655"/>
          <a:stretch/>
        </p:blipFill>
        <p:spPr>
          <a:xfrm>
            <a:off x="762000" y="3429000"/>
            <a:ext cx="3581400" cy="3209925"/>
          </a:xfrm>
          <a:prstGeom prst="rect">
            <a:avLst/>
          </a:prstGeom>
          <a:noFill/>
          <a:ln>
            <a:noFill/>
          </a:ln>
        </p:spPr>
      </p:pic>
      <p:pic>
        <p:nvPicPr>
          <p:cNvPr id="206" name="Google Shape;206;p31"/>
          <p:cNvPicPr preferRelativeResize="0"/>
          <p:nvPr/>
        </p:nvPicPr>
        <p:blipFill rotWithShape="1">
          <a:blip r:embed="rId4">
            <a:alphaModFix/>
          </a:blip>
          <a:srcRect b="2587" l="18576" r="5554" t="19529"/>
          <a:stretch/>
        </p:blipFill>
        <p:spPr>
          <a:xfrm>
            <a:off x="5334000" y="3562350"/>
            <a:ext cx="3581400" cy="2914650"/>
          </a:xfrm>
          <a:prstGeom prst="rect">
            <a:avLst/>
          </a:prstGeom>
          <a:noFill/>
          <a:ln>
            <a:noFill/>
          </a:ln>
        </p:spPr>
      </p:pic>
      <p:sp>
        <p:nvSpPr>
          <p:cNvPr id="207" name="Google Shape;207;p31"/>
          <p:cNvSpPr txBox="1"/>
          <p:nvPr/>
        </p:nvSpPr>
        <p:spPr>
          <a:xfrm>
            <a:off x="6248400" y="6505575"/>
            <a:ext cx="2667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Source: BEE/ NPC Study 2009</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14" name="Google Shape;214;p32"/>
          <p:cNvSpPr txBox="1"/>
          <p:nvPr/>
        </p:nvSpPr>
        <p:spPr>
          <a:xfrm>
            <a:off x="76200" y="609600"/>
            <a:ext cx="9677400" cy="5848350"/>
          </a:xfrm>
          <a:prstGeom prst="rect">
            <a:avLst/>
          </a:prstGeom>
          <a:noFill/>
          <a:ln>
            <a:noFill/>
          </a:ln>
        </p:spPr>
        <p:txBody>
          <a:bodyPr anchorCtr="0" anchor="t" bIns="45700" lIns="91425" spcFirstLastPara="1" rIns="91425" wrap="square" tIns="45700">
            <a:spAutoFit/>
          </a:bodyPr>
          <a:lstStyle/>
          <a:p>
            <a:pPr indent="-282575" lvl="0" marL="282575" marR="0" rtl="0" algn="just">
              <a:lnSpc>
                <a:spcPct val="100000"/>
              </a:lnSpc>
              <a:spcBef>
                <a:spcPts val="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Bachat Lamp Yojana to promote energy efficient and high quality CFLs as replacement for incandescent bulbs in households. </a:t>
            </a:r>
            <a:endParaRPr/>
          </a:p>
          <a:p>
            <a:pPr indent="-282575" lvl="0" marL="282575" marR="0" rtl="0" algn="just">
              <a:lnSpc>
                <a:spcPct val="100000"/>
              </a:lnSpc>
              <a:spcBef>
                <a:spcPts val="44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Standards &amp; Labeling Scheme targets high energy end use equipment and appliances to lay down minimum energy performance standards. </a:t>
            </a:r>
            <a:endParaRPr/>
          </a:p>
          <a:p>
            <a:pPr indent="-282575" lvl="0" marL="282575" marR="0" rtl="0" algn="just">
              <a:lnSpc>
                <a:spcPct val="100000"/>
              </a:lnSpc>
              <a:spcBef>
                <a:spcPts val="44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Energy Conservation Building Code (ECBC) sets minimum energy performance standards for new commercial buildings. </a:t>
            </a:r>
            <a:endParaRPr/>
          </a:p>
          <a:p>
            <a:pPr indent="-282575" lvl="0" marL="282575" marR="0" rtl="0" algn="just">
              <a:lnSpc>
                <a:spcPct val="100000"/>
              </a:lnSpc>
              <a:spcBef>
                <a:spcPts val="44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Agricultural and Municipal DSM targeting replacement of inefficient pumpsets, street lighting, etc. </a:t>
            </a:r>
            <a:endParaRPr/>
          </a:p>
          <a:p>
            <a:pPr indent="-282575" lvl="0" marL="282575" marR="0" rtl="0" algn="just">
              <a:lnSpc>
                <a:spcPct val="100000"/>
              </a:lnSpc>
              <a:spcBef>
                <a:spcPts val="44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Operationalising EC Act by Strengthening Institutional Capacity of State Designated Agencies (SDAs) : The scheme seeks to build institutional capacity of the newly created SDAs to perform their regulatory, enforcement and facilitative functions in the respective States.</a:t>
            </a:r>
            <a:endParaRPr/>
          </a:p>
          <a:p>
            <a:pPr indent="-282575" lvl="0" marL="282575" marR="0" rtl="0" algn="just">
              <a:lnSpc>
                <a:spcPct val="100000"/>
              </a:lnSpc>
              <a:spcBef>
                <a:spcPts val="440"/>
              </a:spcBef>
              <a:spcAft>
                <a:spcPts val="0"/>
              </a:spcAft>
              <a:buClr>
                <a:srgbClr val="002060"/>
              </a:buClr>
              <a:buSzPts val="2200"/>
              <a:buFont typeface="Noto Sans Symbols"/>
              <a:buChar char="⮚"/>
            </a:pPr>
            <a:r>
              <a:rPr b="1" i="0" lang="en-US" sz="2200" u="none">
                <a:solidFill>
                  <a:srgbClr val="002060"/>
                </a:solidFill>
                <a:latin typeface="Book Antiqua"/>
                <a:ea typeface="Book Antiqua"/>
                <a:cs typeface="Book Antiqua"/>
                <a:sym typeface="Book Antiqua"/>
              </a:rPr>
              <a:t>Energy Efficiency Improvement in Small and Medium Enterprises (SMEs): To stimulate energy efficiency measures in 25 high energy consuming small and medium enterprise clusters. </a:t>
            </a:r>
            <a:endParaRPr/>
          </a:p>
        </p:txBody>
      </p:sp>
      <p:sp>
        <p:nvSpPr>
          <p:cNvPr id="215" name="Google Shape;215;p32"/>
          <p:cNvSpPr txBox="1"/>
          <p:nvPr/>
        </p:nvSpPr>
        <p:spPr>
          <a:xfrm>
            <a:off x="609600" y="25400"/>
            <a:ext cx="8991600" cy="5842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3200"/>
              <a:buFont typeface="Book Antiqua"/>
              <a:buNone/>
            </a:pPr>
            <a:r>
              <a:rPr b="1" i="0" lang="en-US" sz="3200" u="none">
                <a:solidFill>
                  <a:srgbClr val="002060"/>
                </a:solidFill>
                <a:latin typeface="Book Antiqua"/>
                <a:ea typeface="Book Antiqua"/>
                <a:cs typeface="Book Antiqua"/>
                <a:sym typeface="Book Antiqua"/>
              </a:rPr>
              <a:t>Energy Efficiency – Action Plan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22" name="Google Shape;222;p33"/>
          <p:cNvSpPr txBox="1"/>
          <p:nvPr/>
        </p:nvSpPr>
        <p:spPr>
          <a:xfrm>
            <a:off x="533400" y="0"/>
            <a:ext cx="9296400" cy="954087"/>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2800"/>
              <a:buFont typeface="Book Antiqua"/>
              <a:buNone/>
            </a:pPr>
            <a:r>
              <a:rPr b="1" i="0" lang="en-US" sz="2800" u="none">
                <a:solidFill>
                  <a:srgbClr val="3333CC"/>
                </a:solidFill>
                <a:latin typeface="Book Antiqua"/>
                <a:ea typeface="Book Antiqua"/>
                <a:cs typeface="Book Antiqua"/>
                <a:sym typeface="Book Antiqua"/>
              </a:rPr>
              <a:t>Promoting Supply of Energy Efficiency Goods and Services</a:t>
            </a:r>
            <a:endParaRPr/>
          </a:p>
        </p:txBody>
      </p:sp>
      <p:sp>
        <p:nvSpPr>
          <p:cNvPr id="223" name="Google Shape;223;p33"/>
          <p:cNvSpPr txBox="1"/>
          <p:nvPr/>
        </p:nvSpPr>
        <p:spPr>
          <a:xfrm>
            <a:off x="76200" y="1255712"/>
            <a:ext cx="9677400" cy="48926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3333CC"/>
              </a:buClr>
              <a:buSzPts val="2200"/>
              <a:buFont typeface="Book Antiqua"/>
              <a:buNone/>
            </a:pPr>
            <a:r>
              <a:rPr b="0" i="0" lang="en-US" sz="2200" u="none">
                <a:solidFill>
                  <a:srgbClr val="3333CC"/>
                </a:solidFill>
                <a:latin typeface="Book Antiqua"/>
                <a:ea typeface="Book Antiqua"/>
                <a:cs typeface="Book Antiqua"/>
                <a:sym typeface="Book Antiqua"/>
              </a:rPr>
              <a:t>-</a:t>
            </a:r>
            <a:r>
              <a:rPr b="0" i="0" lang="en-US" sz="2400" u="none">
                <a:solidFill>
                  <a:srgbClr val="3333CC"/>
                </a:solidFill>
                <a:latin typeface="Book Antiqua"/>
                <a:ea typeface="Book Antiqua"/>
                <a:cs typeface="Book Antiqua"/>
                <a:sym typeface="Book Antiqua"/>
              </a:rPr>
              <a:t>Promotion of ESCOs – 35 ESCOs empanelled and rated through leading rating agencies of India (CRISIL/ ICRA)</a:t>
            </a:r>
            <a:endParaRPr b="1" i="0" sz="2400" u="none">
              <a:solidFill>
                <a:srgbClr val="FF0000"/>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-List of ESCOs being expanded to at least double this number</a:t>
            </a:r>
            <a:endParaRPr b="1" i="0" sz="2400" u="none">
              <a:solidFill>
                <a:srgbClr val="FF0000"/>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-Bi-annual National Examination for certification of Energy Management Professionals – 8 exams conducted and 8000 Energy Managers and Auditors certified</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-10 equipment's covered under the Standards and Labeling programmed (ACs, Refrigerators, Tube lights, Distribution Transformers, Ceiling Fans, Pumps, Motors, Colour TVs, Geysers and LPG Stoves). Standards for first 4 equipment's to be mandatory by January, 2010.</a:t>
            </a:r>
            <a:endParaRPr b="1" i="0" sz="2400" u="none">
              <a:solidFill>
                <a:srgbClr val="FF0000"/>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-Training of energy efficiency professionals in all sectors like the states, buildings, appliances, SMEs,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06" name="Google Shape;106;p16"/>
          <p:cNvSpPr txBox="1"/>
          <p:nvPr/>
        </p:nvSpPr>
        <p:spPr>
          <a:xfrm>
            <a:off x="762000" y="2057400"/>
            <a:ext cx="8382000" cy="40322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200"/>
              <a:buFont typeface="Bookman Old Style"/>
              <a:buNone/>
            </a:pPr>
            <a:r>
              <a:rPr b="0" i="0" lang="en-US" sz="3200" u="none" cap="none" strike="noStrike">
                <a:solidFill>
                  <a:schemeClr val="dk1"/>
                </a:solidFill>
                <a:latin typeface="Bookman Old Style"/>
                <a:ea typeface="Bookman Old Style"/>
                <a:cs typeface="Bookman Old Style"/>
                <a:sym typeface="Bookman Old Style"/>
              </a:rPr>
              <a:t>The mission of the Bureau of Energy Efficiency is to assist in developing policies and strategies with a thrust on self-regulation and market principles, within the overall framework of the Energy Conservation Act, 2001 with the primary objective of reducing energy intensity of the Indian economy.</a:t>
            </a:r>
            <a:endParaRPr/>
          </a:p>
        </p:txBody>
      </p:sp>
      <p:sp>
        <p:nvSpPr>
          <p:cNvPr id="107" name="Google Shape;107;p16"/>
          <p:cNvSpPr txBox="1"/>
          <p:nvPr/>
        </p:nvSpPr>
        <p:spPr>
          <a:xfrm>
            <a:off x="757237" y="609600"/>
            <a:ext cx="3781425"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600"/>
              <a:buFont typeface="Bookman Old Style"/>
              <a:buNone/>
            </a:pPr>
            <a:r>
              <a:rPr b="0" i="0" lang="en-US" sz="3600" u="none" cap="none" strike="noStrike">
                <a:solidFill>
                  <a:srgbClr val="C00000"/>
                </a:solidFill>
                <a:latin typeface="Bookman Old Style"/>
                <a:ea typeface="Bookman Old Style"/>
                <a:cs typeface="Bookman Old Style"/>
                <a:sym typeface="Bookman Old Style"/>
              </a:rPr>
              <a:t>Mission of BEE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30" name="Google Shape;230;p34"/>
          <p:cNvSpPr txBox="1"/>
          <p:nvPr/>
        </p:nvSpPr>
        <p:spPr>
          <a:xfrm>
            <a:off x="533400" y="0"/>
            <a:ext cx="9296400" cy="954087"/>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2800"/>
              <a:buFont typeface="Book Antiqua"/>
              <a:buNone/>
            </a:pPr>
            <a:r>
              <a:rPr b="1" i="0" lang="en-US" sz="2800" u="none">
                <a:solidFill>
                  <a:srgbClr val="3333CC"/>
                </a:solidFill>
                <a:latin typeface="Book Antiqua"/>
                <a:ea typeface="Book Antiqua"/>
                <a:cs typeface="Book Antiqua"/>
                <a:sym typeface="Book Antiqua"/>
              </a:rPr>
              <a:t>Enabling Finance for Energy Efficiency Goods and Services</a:t>
            </a:r>
            <a:endParaRPr/>
          </a:p>
        </p:txBody>
      </p:sp>
      <p:pic>
        <p:nvPicPr>
          <p:cNvPr descr="See full size image" id="231" name="Google Shape;231;p34"/>
          <p:cNvPicPr preferRelativeResize="0"/>
          <p:nvPr/>
        </p:nvPicPr>
        <p:blipFill rotWithShape="1">
          <a:blip r:embed="rId3">
            <a:alphaModFix/>
          </a:blip>
          <a:srcRect b="0" l="0" r="0" t="0"/>
          <a:stretch/>
        </p:blipFill>
        <p:spPr>
          <a:xfrm>
            <a:off x="0" y="0"/>
            <a:ext cx="609600" cy="914400"/>
          </a:xfrm>
          <a:prstGeom prst="rect">
            <a:avLst/>
          </a:prstGeom>
          <a:noFill/>
          <a:ln>
            <a:noFill/>
          </a:ln>
        </p:spPr>
      </p:pic>
      <p:sp>
        <p:nvSpPr>
          <p:cNvPr id="232" name="Google Shape;232;p34"/>
          <p:cNvSpPr txBox="1"/>
          <p:nvPr/>
        </p:nvSpPr>
        <p:spPr>
          <a:xfrm>
            <a:off x="76200" y="1255712"/>
            <a:ext cx="9677400" cy="45243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3333CC"/>
              </a:buClr>
              <a:buSzPts val="2200"/>
              <a:buFont typeface="Book Antiqua"/>
              <a:buNone/>
            </a:pPr>
            <a:r>
              <a:rPr b="0" i="0" lang="en-US" sz="2200" u="none">
                <a:solidFill>
                  <a:srgbClr val="3333CC"/>
                </a:solidFill>
                <a:latin typeface="Book Antiqua"/>
                <a:ea typeface="Book Antiqua"/>
                <a:cs typeface="Book Antiqua"/>
                <a:sym typeface="Book Antiqua"/>
              </a:rPr>
              <a:t>-</a:t>
            </a:r>
            <a:r>
              <a:rPr b="0" i="0" lang="en-US" sz="2400" u="none">
                <a:solidFill>
                  <a:srgbClr val="3333CC"/>
                </a:solidFill>
                <a:latin typeface="Book Antiqua"/>
                <a:ea typeface="Book Antiqua"/>
                <a:cs typeface="Book Antiqua"/>
                <a:sym typeface="Book Antiqua"/>
              </a:rPr>
              <a:t>Creation of Energy Efficiency Financing Platform (EEFP) to provide non-recourse financing to ESCO projects- 2 Financial Institutions have joined and commenced financing (PTC India Ltd and SIDBI)</a:t>
            </a:r>
            <a:endParaRPr b="1" i="0" sz="2400" u="none">
              <a:solidFill>
                <a:srgbClr val="FF0000"/>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-Provision of Partial Risk Guarantee Fund for provide partial guarantees to ESCO projects- part of NMEEE and World Bank and GEF providing Technical Assistance for setting it up</a:t>
            </a:r>
            <a:endParaRPr b="1" i="0" sz="2400" u="none">
              <a:solidFill>
                <a:srgbClr val="FF0000"/>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-Setting up of Venture Capital Fund to provide last mile equity to enable financial closure of ESCO projects – part of NMEEE</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-Training modules for banks and financial institutions prepared and training initiated to enhance awareness about performance contracting and appraisals thereof.</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 Tax incentives for ESCOs being proposed</a:t>
            </a:r>
            <a:endParaRPr/>
          </a:p>
        </p:txBody>
      </p:sp>
      <p:pic>
        <p:nvPicPr>
          <p:cNvPr descr="C:\Users\Alvin\Desktop\BEE\Pictures\BEE logo.jpg" id="233" name="Google Shape;233;p34"/>
          <p:cNvPicPr preferRelativeResize="0"/>
          <p:nvPr/>
        </p:nvPicPr>
        <p:blipFill rotWithShape="1">
          <a:blip r:embed="rId4">
            <a:alphaModFix/>
          </a:blip>
          <a:srcRect b="0" l="0" r="0" t="0"/>
          <a:stretch/>
        </p:blipFill>
        <p:spPr>
          <a:xfrm>
            <a:off x="9296400" y="0"/>
            <a:ext cx="609600" cy="739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40" name="Google Shape;240;p35"/>
          <p:cNvSpPr txBox="1"/>
          <p:nvPr/>
        </p:nvSpPr>
        <p:spPr>
          <a:xfrm>
            <a:off x="914400" y="228600"/>
            <a:ext cx="8077200" cy="12001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600"/>
              <a:buFont typeface="Book Antiqua"/>
              <a:buNone/>
            </a:pPr>
            <a:r>
              <a:rPr b="1" i="0" lang="en-US" sz="3600" u="none">
                <a:solidFill>
                  <a:srgbClr val="3333CC"/>
                </a:solidFill>
                <a:latin typeface="Book Antiqua"/>
                <a:ea typeface="Book Antiqua"/>
                <a:cs typeface="Book Antiqua"/>
                <a:sym typeface="Book Antiqua"/>
              </a:rPr>
              <a:t>National Mission for Enhanced Energy Efficiency (NMEEE)</a:t>
            </a:r>
            <a:endParaRPr/>
          </a:p>
        </p:txBody>
      </p:sp>
      <p:pic>
        <p:nvPicPr>
          <p:cNvPr id="241" name="Google Shape;241;p35"/>
          <p:cNvPicPr preferRelativeResize="0"/>
          <p:nvPr/>
        </p:nvPicPr>
        <p:blipFill rotWithShape="1">
          <a:blip r:embed="rId3">
            <a:alphaModFix/>
          </a:blip>
          <a:srcRect b="0" l="0" r="0" t="0"/>
          <a:stretch/>
        </p:blipFill>
        <p:spPr>
          <a:xfrm>
            <a:off x="6600825" y="1454150"/>
            <a:ext cx="3228975" cy="4565650"/>
          </a:xfrm>
          <a:prstGeom prst="rect">
            <a:avLst/>
          </a:prstGeom>
          <a:noFill/>
          <a:ln>
            <a:noFill/>
          </a:ln>
        </p:spPr>
      </p:pic>
      <p:pic>
        <p:nvPicPr>
          <p:cNvPr descr="Clasp label 2star" id="242" name="Google Shape;242;p35"/>
          <p:cNvPicPr preferRelativeResize="0"/>
          <p:nvPr/>
        </p:nvPicPr>
        <p:blipFill rotWithShape="1">
          <a:blip r:embed="rId4">
            <a:alphaModFix/>
          </a:blip>
          <a:srcRect b="0" l="0" r="0" t="0"/>
          <a:stretch/>
        </p:blipFill>
        <p:spPr>
          <a:xfrm>
            <a:off x="76200" y="1371600"/>
            <a:ext cx="3016250" cy="4719637"/>
          </a:xfrm>
          <a:prstGeom prst="rect">
            <a:avLst/>
          </a:prstGeom>
          <a:noFill/>
          <a:ln>
            <a:noFill/>
          </a:ln>
        </p:spPr>
      </p:pic>
      <p:pic>
        <p:nvPicPr>
          <p:cNvPr id="243" name="Google Shape;243;p35"/>
          <p:cNvPicPr preferRelativeResize="0"/>
          <p:nvPr/>
        </p:nvPicPr>
        <p:blipFill rotWithShape="1">
          <a:blip r:embed="rId5">
            <a:alphaModFix/>
          </a:blip>
          <a:srcRect b="0" l="0" r="0" t="0"/>
          <a:stretch/>
        </p:blipFill>
        <p:spPr>
          <a:xfrm>
            <a:off x="3276600" y="1524000"/>
            <a:ext cx="3048000" cy="4495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50" name="Google Shape;250;p36"/>
          <p:cNvSpPr txBox="1"/>
          <p:nvPr/>
        </p:nvSpPr>
        <p:spPr>
          <a:xfrm>
            <a:off x="228600" y="685800"/>
            <a:ext cx="9372600" cy="6094412"/>
          </a:xfrm>
          <a:prstGeom prst="rect">
            <a:avLst/>
          </a:prstGeom>
          <a:noFill/>
          <a:ln>
            <a:noFill/>
          </a:ln>
        </p:spPr>
        <p:txBody>
          <a:bodyPr anchorCtr="0" anchor="t" bIns="45700" lIns="91425" spcFirstLastPara="1" rIns="91425" wrap="square" tIns="45700">
            <a:spAutoFit/>
          </a:bodyPr>
          <a:lstStyle/>
          <a:p>
            <a:pPr indent="-165100" lvl="0" marL="0" marR="0" rtl="0" algn="just">
              <a:lnSpc>
                <a:spcPct val="10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A market based mechanism to enhance cost effec­tiveness of improvements in energy efficiency in energy-intensive large industries and facilities, through certification of energy savings that could be traded. (</a:t>
            </a:r>
            <a:r>
              <a:rPr b="1" i="0" lang="en-US" sz="2600" u="none">
                <a:solidFill>
                  <a:srgbClr val="3333CC"/>
                </a:solidFill>
                <a:latin typeface="Book Antiqua"/>
                <a:ea typeface="Book Antiqua"/>
                <a:cs typeface="Book Antiqua"/>
                <a:sym typeface="Book Antiqua"/>
              </a:rPr>
              <a:t>Perform Achieve and Trade</a:t>
            </a:r>
            <a:r>
              <a:rPr b="0" i="0" lang="en-US" sz="2600" u="none">
                <a:solidFill>
                  <a:srgbClr val="3333CC"/>
                </a:solidFill>
                <a:latin typeface="Book Antiqua"/>
                <a:ea typeface="Book Antiqua"/>
                <a:cs typeface="Book Antiqua"/>
                <a:sym typeface="Book Antiqua"/>
              </a:rPr>
              <a:t>)</a:t>
            </a:r>
            <a:endParaRPr/>
          </a:p>
          <a:p>
            <a:pPr indent="-165100" lvl="0" marL="0" marR="0" rtl="0" algn="just">
              <a:lnSpc>
                <a:spcPct val="10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Accelerating the shift to energy efficient appliances in designated sectors through innovative measures to make the products more affordable. (</a:t>
            </a:r>
            <a:r>
              <a:rPr b="1" i="0" lang="en-US" sz="2600" u="none">
                <a:solidFill>
                  <a:srgbClr val="3333CC"/>
                </a:solidFill>
                <a:latin typeface="Book Antiqua"/>
                <a:ea typeface="Book Antiqua"/>
                <a:cs typeface="Book Antiqua"/>
                <a:sym typeface="Book Antiqua"/>
              </a:rPr>
              <a:t>Market Transformation for Energy Efficiency)</a:t>
            </a:r>
            <a:r>
              <a:rPr b="0" i="0" lang="en-US" sz="2600" u="none">
                <a:solidFill>
                  <a:srgbClr val="3333CC"/>
                </a:solidFill>
                <a:latin typeface="Book Antiqua"/>
                <a:ea typeface="Book Antiqua"/>
                <a:cs typeface="Book Antiqua"/>
                <a:sym typeface="Book Antiqua"/>
              </a:rPr>
              <a:t>)</a:t>
            </a:r>
            <a:endParaRPr/>
          </a:p>
          <a:p>
            <a:pPr indent="-165100" lvl="0" marL="0" marR="0" rtl="0" algn="just">
              <a:lnSpc>
                <a:spcPct val="10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Creation of mechanisms that would help finance demand side management programmes in all sectors by capturing future energy savings. (</a:t>
            </a:r>
            <a:r>
              <a:rPr b="1" i="0" lang="en-US" sz="2600" u="none">
                <a:solidFill>
                  <a:srgbClr val="3333CC"/>
                </a:solidFill>
                <a:latin typeface="Book Antiqua"/>
                <a:ea typeface="Book Antiqua"/>
                <a:cs typeface="Book Antiqua"/>
                <a:sym typeface="Book Antiqua"/>
              </a:rPr>
              <a:t>Energy Efficiency Financing Platform (EEFP)</a:t>
            </a:r>
            <a:r>
              <a:rPr b="0" i="0" lang="en-US" sz="2600" u="none">
                <a:solidFill>
                  <a:srgbClr val="3333CC"/>
                </a:solidFill>
                <a:latin typeface="Book Antiqua"/>
                <a:ea typeface="Book Antiqua"/>
                <a:cs typeface="Book Antiqua"/>
                <a:sym typeface="Book Antiqua"/>
              </a:rPr>
              <a:t>)</a:t>
            </a:r>
            <a:endParaRPr/>
          </a:p>
          <a:p>
            <a:pPr indent="-165100" lvl="0" marL="0" marR="0" rtl="0" algn="just">
              <a:lnSpc>
                <a:spcPct val="10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Developing fiscal instruments to promote energy efficiency namely </a:t>
            </a:r>
            <a:r>
              <a:rPr b="1" i="0" lang="en-US" sz="2600" u="none">
                <a:solidFill>
                  <a:srgbClr val="3333CC"/>
                </a:solidFill>
                <a:latin typeface="Book Antiqua"/>
                <a:ea typeface="Book Antiqua"/>
                <a:cs typeface="Book Antiqua"/>
                <a:sym typeface="Book Antiqua"/>
              </a:rPr>
              <a:t>Framework for Energy Efficient Economic Development (FEEED)</a:t>
            </a:r>
            <a:endParaRPr/>
          </a:p>
        </p:txBody>
      </p:sp>
      <p:sp>
        <p:nvSpPr>
          <p:cNvPr id="251" name="Google Shape;251;p36"/>
          <p:cNvSpPr txBox="1"/>
          <p:nvPr/>
        </p:nvSpPr>
        <p:spPr>
          <a:xfrm>
            <a:off x="533400" y="0"/>
            <a:ext cx="8991600" cy="579437"/>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NMEEE-4 New Initiatives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58" name="Google Shape;258;p37"/>
          <p:cNvSpPr txBox="1"/>
          <p:nvPr/>
        </p:nvSpPr>
        <p:spPr>
          <a:xfrm>
            <a:off x="457200" y="838200"/>
            <a:ext cx="8915400" cy="5654675"/>
          </a:xfrm>
          <a:prstGeom prst="rect">
            <a:avLst/>
          </a:prstGeom>
          <a:noFill/>
          <a:ln>
            <a:noFill/>
          </a:ln>
        </p:spPr>
        <p:txBody>
          <a:bodyPr anchorCtr="0" anchor="t" bIns="45700" lIns="91425" spcFirstLastPara="1" rIns="91425" wrap="square" tIns="45700">
            <a:spAutoFit/>
          </a:bodyPr>
          <a:lstStyle/>
          <a:p>
            <a:pPr indent="-280987" lvl="0" marL="280987" marR="0" rtl="0" algn="just">
              <a:lnSpc>
                <a:spcPct val="9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The basic tenet of the mission is to ensure a sustainable growth by an appropriate mix of </a:t>
            </a:r>
            <a:r>
              <a:rPr b="1" i="0" lang="en-US" sz="2600" u="none">
                <a:solidFill>
                  <a:srgbClr val="3333CC"/>
                </a:solidFill>
                <a:latin typeface="Book Antiqua"/>
                <a:ea typeface="Book Antiqua"/>
                <a:cs typeface="Book Antiqua"/>
                <a:sym typeface="Book Antiqua"/>
              </a:rPr>
              <a:t>4 E</a:t>
            </a:r>
            <a:r>
              <a:rPr b="0" i="0" lang="en-US" sz="2600" u="none">
                <a:solidFill>
                  <a:srgbClr val="3333CC"/>
                </a:solidFill>
                <a:latin typeface="Book Antiqua"/>
                <a:ea typeface="Book Antiqua"/>
                <a:cs typeface="Book Antiqua"/>
                <a:sym typeface="Book Antiqua"/>
              </a:rPr>
              <a:t>’s namely- </a:t>
            </a:r>
            <a:r>
              <a:rPr b="1" i="0" lang="en-US" sz="2600" u="none">
                <a:solidFill>
                  <a:srgbClr val="3333CC"/>
                </a:solidFill>
                <a:latin typeface="Book Antiqua"/>
                <a:ea typeface="Book Antiqua"/>
                <a:cs typeface="Book Antiqua"/>
                <a:sym typeface="Book Antiqua"/>
              </a:rPr>
              <a:t>Energy, Efficiency, Equity</a:t>
            </a:r>
            <a:r>
              <a:rPr b="0" i="0" lang="en-US" sz="2600" u="none">
                <a:solidFill>
                  <a:srgbClr val="3333CC"/>
                </a:solidFill>
                <a:latin typeface="Book Antiqua"/>
                <a:ea typeface="Book Antiqua"/>
                <a:cs typeface="Book Antiqua"/>
                <a:sym typeface="Book Antiqua"/>
              </a:rPr>
              <a:t> and </a:t>
            </a:r>
            <a:r>
              <a:rPr b="1" i="0" lang="en-US" sz="2600" u="none">
                <a:solidFill>
                  <a:srgbClr val="3333CC"/>
                </a:solidFill>
                <a:latin typeface="Book Antiqua"/>
                <a:ea typeface="Book Antiqua"/>
                <a:cs typeface="Book Antiqua"/>
                <a:sym typeface="Book Antiqua"/>
              </a:rPr>
              <a:t>Environment</a:t>
            </a:r>
            <a:r>
              <a:rPr b="0" i="0" lang="en-US" sz="2600" u="none">
                <a:solidFill>
                  <a:srgbClr val="3333CC"/>
                </a:solidFill>
                <a:latin typeface="Book Antiqua"/>
                <a:ea typeface="Book Antiqua"/>
                <a:cs typeface="Book Antiqua"/>
                <a:sym typeface="Book Antiqua"/>
              </a:rPr>
              <a:t>. </a:t>
            </a:r>
            <a:endParaRPr/>
          </a:p>
          <a:p>
            <a:pPr indent="-280987" lvl="0" marL="280987" marR="0" rtl="0" algn="just">
              <a:lnSpc>
                <a:spcPct val="90000"/>
              </a:lnSpc>
              <a:spcBef>
                <a:spcPts val="0"/>
              </a:spcBef>
              <a:spcAft>
                <a:spcPts val="0"/>
              </a:spcAft>
              <a:buClr>
                <a:schemeClr val="dk1"/>
              </a:buClr>
              <a:buSzPts val="2600"/>
              <a:buFont typeface="Bookman Old Style"/>
              <a:buNone/>
            </a:pPr>
            <a:r>
              <a:t/>
            </a:r>
            <a:endParaRPr b="0" i="0" sz="2600" u="none">
              <a:solidFill>
                <a:srgbClr val="3333CC"/>
              </a:solidFill>
              <a:latin typeface="Book Antiqua"/>
              <a:ea typeface="Book Antiqua"/>
              <a:cs typeface="Book Antiqua"/>
              <a:sym typeface="Book Antiqua"/>
            </a:endParaRPr>
          </a:p>
          <a:p>
            <a:pPr indent="-280987" lvl="0" marL="280987" marR="0" rtl="0" algn="just">
              <a:lnSpc>
                <a:spcPct val="9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Promote development objectives, while also yielding co-benefits for addressing climate change effects.</a:t>
            </a:r>
            <a:endParaRPr/>
          </a:p>
          <a:p>
            <a:pPr indent="-280987" lvl="0" marL="280987" marR="0" rtl="0" algn="just">
              <a:lnSpc>
                <a:spcPct val="90000"/>
              </a:lnSpc>
              <a:spcBef>
                <a:spcPts val="0"/>
              </a:spcBef>
              <a:spcAft>
                <a:spcPts val="0"/>
              </a:spcAft>
              <a:buClr>
                <a:schemeClr val="dk1"/>
              </a:buClr>
              <a:buSzPts val="2600"/>
              <a:buFont typeface="Bookman Old Style"/>
              <a:buNone/>
            </a:pPr>
            <a:r>
              <a:t/>
            </a:r>
            <a:endParaRPr b="0" i="0" sz="2600" u="none">
              <a:solidFill>
                <a:srgbClr val="3333CC"/>
              </a:solidFill>
              <a:latin typeface="Book Antiqua"/>
              <a:ea typeface="Book Antiqua"/>
              <a:cs typeface="Book Antiqua"/>
              <a:sym typeface="Book Antiqua"/>
            </a:endParaRPr>
          </a:p>
          <a:p>
            <a:pPr indent="-280987" lvl="0" marL="280987" marR="0" rtl="0" algn="just">
              <a:lnSpc>
                <a:spcPct val="9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By 2014-15:</a:t>
            </a:r>
            <a:endParaRPr/>
          </a:p>
          <a:p>
            <a:pPr indent="0" lvl="1" marL="457200" marR="0" rtl="0" algn="l">
              <a:lnSpc>
                <a:spcPct val="100000"/>
              </a:lnSpc>
              <a:spcBef>
                <a:spcPts val="0"/>
              </a:spcBef>
              <a:spcAft>
                <a:spcPts val="0"/>
              </a:spcAft>
              <a:buClr>
                <a:srgbClr val="3333CC"/>
              </a:buClr>
              <a:buSzPts val="2600"/>
              <a:buFont typeface="Book Antiqua"/>
              <a:buNone/>
            </a:pPr>
            <a:r>
              <a:rPr b="0" i="0" lang="en-US" sz="2600" u="none" cap="none" strike="noStrike">
                <a:solidFill>
                  <a:srgbClr val="3333CC"/>
                </a:solidFill>
                <a:latin typeface="Book Antiqua"/>
                <a:ea typeface="Book Antiqua"/>
                <a:cs typeface="Book Antiqua"/>
                <a:sym typeface="Book Antiqua"/>
              </a:rPr>
              <a:t>Annual fuel savings in excess of 23 million toe</a:t>
            </a:r>
            <a:endParaRPr/>
          </a:p>
          <a:p>
            <a:pPr indent="0" lvl="1" marL="457200" marR="0" rtl="0" algn="l">
              <a:lnSpc>
                <a:spcPct val="100000"/>
              </a:lnSpc>
              <a:spcBef>
                <a:spcPts val="0"/>
              </a:spcBef>
              <a:spcAft>
                <a:spcPts val="0"/>
              </a:spcAft>
              <a:buClr>
                <a:srgbClr val="3333CC"/>
              </a:buClr>
              <a:buSzPts val="2600"/>
              <a:buFont typeface="Book Antiqua"/>
              <a:buNone/>
            </a:pPr>
            <a:r>
              <a:rPr b="0" i="0" lang="en-US" sz="2600" u="none" cap="none" strike="noStrike">
                <a:solidFill>
                  <a:srgbClr val="3333CC"/>
                </a:solidFill>
                <a:latin typeface="Book Antiqua"/>
                <a:ea typeface="Book Antiqua"/>
                <a:cs typeface="Book Antiqua"/>
                <a:sym typeface="Book Antiqua"/>
              </a:rPr>
              <a:t>Cumulative avoided electricity capacity addition of 19,000 MW</a:t>
            </a:r>
            <a:endParaRPr/>
          </a:p>
          <a:p>
            <a:pPr indent="0" lvl="1" marL="457200" marR="0" rtl="0" algn="l">
              <a:lnSpc>
                <a:spcPct val="100000"/>
              </a:lnSpc>
              <a:spcBef>
                <a:spcPts val="0"/>
              </a:spcBef>
              <a:spcAft>
                <a:spcPts val="0"/>
              </a:spcAft>
              <a:buClr>
                <a:srgbClr val="3333CC"/>
              </a:buClr>
              <a:buSzPts val="2600"/>
              <a:buFont typeface="Book Antiqua"/>
              <a:buNone/>
            </a:pPr>
            <a:r>
              <a:rPr b="0" i="0" lang="en-US" sz="2600" u="none" cap="none" strike="noStrike">
                <a:solidFill>
                  <a:srgbClr val="3333CC"/>
                </a:solidFill>
                <a:latin typeface="Book Antiqua"/>
                <a:ea typeface="Book Antiqua"/>
                <a:cs typeface="Book Antiqua"/>
                <a:sym typeface="Book Antiqua"/>
              </a:rPr>
              <a:t>CO</a:t>
            </a:r>
            <a:r>
              <a:rPr b="0" baseline="-25000" i="0" lang="en-US" sz="2600" u="none" cap="none" strike="noStrike">
                <a:solidFill>
                  <a:srgbClr val="3333CC"/>
                </a:solidFill>
                <a:latin typeface="Book Antiqua"/>
                <a:ea typeface="Book Antiqua"/>
                <a:cs typeface="Book Antiqua"/>
                <a:sym typeface="Book Antiqua"/>
              </a:rPr>
              <a:t>2</a:t>
            </a:r>
            <a:r>
              <a:rPr b="0" i="0" lang="en-US" sz="2600" u="none" cap="none" strike="noStrike">
                <a:solidFill>
                  <a:srgbClr val="3333CC"/>
                </a:solidFill>
                <a:latin typeface="Book Antiqua"/>
                <a:ea typeface="Book Antiqua"/>
                <a:cs typeface="Book Antiqua"/>
                <a:sym typeface="Book Antiqua"/>
              </a:rPr>
              <a:t> emission mitigation of 98 million tons per year</a:t>
            </a:r>
            <a:endParaRPr b="0" baseline="-25000" i="0" sz="2600" u="none" cap="none" strike="noStrike">
              <a:solidFill>
                <a:srgbClr val="3333CC"/>
              </a:solidFill>
              <a:latin typeface="Book Antiqua"/>
              <a:ea typeface="Book Antiqua"/>
              <a:cs typeface="Book Antiqua"/>
              <a:sym typeface="Book Antiqua"/>
            </a:endParaRPr>
          </a:p>
          <a:p>
            <a:pPr indent="-280987" lvl="0" marL="280987" marR="0" rtl="0" algn="just">
              <a:lnSpc>
                <a:spcPct val="90000"/>
              </a:lnSpc>
              <a:spcBef>
                <a:spcPts val="0"/>
              </a:spcBef>
              <a:spcAft>
                <a:spcPts val="0"/>
              </a:spcAft>
              <a:buClr>
                <a:schemeClr val="dk1"/>
              </a:buClr>
              <a:buSzPts val="2600"/>
              <a:buFont typeface="Bookman Old Style"/>
              <a:buNone/>
            </a:pPr>
            <a:r>
              <a:t/>
            </a:r>
            <a:endParaRPr b="0" i="0" sz="2600" u="none">
              <a:solidFill>
                <a:srgbClr val="3333CC"/>
              </a:solidFill>
              <a:latin typeface="Book Antiqua"/>
              <a:ea typeface="Book Antiqua"/>
              <a:cs typeface="Book Antiqua"/>
              <a:sym typeface="Book Antiqua"/>
            </a:endParaRPr>
          </a:p>
          <a:p>
            <a:pPr indent="-280987" lvl="0" marL="280987" marR="0" rtl="0" algn="just">
              <a:lnSpc>
                <a:spcPct val="90000"/>
              </a:lnSpc>
              <a:spcBef>
                <a:spcPts val="0"/>
              </a:spcBef>
              <a:spcAft>
                <a:spcPts val="0"/>
              </a:spcAft>
              <a:buClr>
                <a:srgbClr val="3333CC"/>
              </a:buClr>
              <a:buSzPts val="2600"/>
              <a:buFont typeface="Noto Sans Symbols"/>
              <a:buChar char="⮚"/>
            </a:pPr>
            <a:r>
              <a:rPr b="0" i="0" lang="en-US" sz="2600" u="none">
                <a:solidFill>
                  <a:srgbClr val="3333CC"/>
                </a:solidFill>
                <a:latin typeface="Book Antiqua"/>
                <a:ea typeface="Book Antiqua"/>
                <a:cs typeface="Book Antiqua"/>
                <a:sym typeface="Book Antiqua"/>
              </a:rPr>
              <a:t>Market based approach to implementation of energy efficiency – market size of USD 18 b to be unlocked</a:t>
            </a:r>
            <a:endParaRPr/>
          </a:p>
        </p:txBody>
      </p:sp>
      <p:sp>
        <p:nvSpPr>
          <p:cNvPr id="259" name="Google Shape;259;p37"/>
          <p:cNvSpPr txBox="1"/>
          <p:nvPr/>
        </p:nvSpPr>
        <p:spPr>
          <a:xfrm>
            <a:off x="609600" y="25400"/>
            <a:ext cx="8991600" cy="5842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Objectives of NMEEE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66" name="Google Shape;266;p38"/>
          <p:cNvSpPr txBox="1"/>
          <p:nvPr/>
        </p:nvSpPr>
        <p:spPr>
          <a:xfrm>
            <a:off x="152400" y="874712"/>
            <a:ext cx="9677400" cy="57546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3333CC"/>
              </a:buClr>
              <a:buSzPts val="2200"/>
              <a:buFont typeface="Book Antiqua"/>
              <a:buNone/>
            </a:pPr>
            <a:r>
              <a:rPr b="0" i="1" lang="en-US" sz="2200" u="none">
                <a:solidFill>
                  <a:srgbClr val="3333CC"/>
                </a:solidFill>
                <a:latin typeface="Book Antiqua"/>
                <a:ea typeface="Book Antiqua"/>
                <a:cs typeface="Book Antiqua"/>
                <a:sym typeface="Book Antiqua"/>
              </a:rPr>
              <a:t>(a) </a:t>
            </a:r>
            <a:r>
              <a:rPr b="1" i="1" lang="en-US" sz="2200" u="none">
                <a:solidFill>
                  <a:srgbClr val="3333CC"/>
                </a:solidFill>
                <a:latin typeface="Book Antiqua"/>
                <a:ea typeface="Book Antiqua"/>
                <a:cs typeface="Book Antiqua"/>
                <a:sym typeface="Book Antiqua"/>
              </a:rPr>
              <a:t>Methodology for setting Specific Energy Consumption (SEC) norm for each designated consumer</a:t>
            </a:r>
            <a:endParaRPr b="1" i="0" sz="2200" u="none">
              <a:solidFill>
                <a:srgbClr val="3333CC"/>
              </a:solidFill>
              <a:latin typeface="Book Antiqua"/>
              <a:ea typeface="Book Antiqua"/>
              <a:cs typeface="Book Antiqua"/>
              <a:sym typeface="Book Antiqua"/>
            </a:endParaRPr>
          </a:p>
          <a:p>
            <a:pPr indent="-127000" lvl="1" marL="457200" marR="0" rtl="0" algn="l">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Differential targets for different Designated Consumers on a gate-to-gate basis</a:t>
            </a:r>
            <a:endParaRPr/>
          </a:p>
          <a:p>
            <a:pPr indent="-127000" lvl="1" marL="457200" marR="0" rtl="0" algn="just">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For thermal power plants and fertilizer plants, the SEC targets to be harmonised with current tariff setting context – CERC and Ministry of Fertilizer to undertake this </a:t>
            </a:r>
            <a:endParaRPr/>
          </a:p>
          <a:p>
            <a:pPr indent="-127000" lvl="1" marL="457200" marR="0" rtl="0" algn="l">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Detailed baselines to be measured and verified by BEE</a:t>
            </a:r>
            <a:endParaRPr/>
          </a:p>
          <a:p>
            <a:pPr indent="0" lvl="0" marL="0" marR="0" rtl="0" algn="l">
              <a:lnSpc>
                <a:spcPct val="100000"/>
              </a:lnSpc>
              <a:spcBef>
                <a:spcPts val="0"/>
              </a:spcBef>
              <a:spcAft>
                <a:spcPts val="0"/>
              </a:spcAft>
              <a:buClr>
                <a:schemeClr val="dk1"/>
              </a:buClr>
              <a:buSzPts val="2200"/>
              <a:buFont typeface="Bookman Old Style"/>
              <a:buNone/>
            </a:pPr>
            <a:r>
              <a:t/>
            </a:r>
            <a:endParaRPr b="0" i="1" sz="2200" u="none">
              <a:solidFill>
                <a:srgbClr val="3333CC"/>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3333CC"/>
              </a:buClr>
              <a:buSzPts val="2200"/>
              <a:buFont typeface="Book Antiqua"/>
              <a:buNone/>
            </a:pPr>
            <a:r>
              <a:rPr b="0" i="1" lang="en-US" sz="2200" u="none">
                <a:solidFill>
                  <a:srgbClr val="3333CC"/>
                </a:solidFill>
                <a:latin typeface="Book Antiqua"/>
                <a:ea typeface="Book Antiqua"/>
                <a:cs typeface="Book Antiqua"/>
                <a:sym typeface="Book Antiqua"/>
              </a:rPr>
              <a:t>(b) </a:t>
            </a:r>
            <a:r>
              <a:rPr b="1" i="1" lang="en-US" sz="2200" u="none">
                <a:solidFill>
                  <a:srgbClr val="3333CC"/>
                </a:solidFill>
                <a:latin typeface="Book Antiqua"/>
                <a:ea typeface="Book Antiqua"/>
                <a:cs typeface="Book Antiqua"/>
                <a:sym typeface="Book Antiqua"/>
              </a:rPr>
              <a:t>Promotion of Trading of ESCerts</a:t>
            </a:r>
            <a:endParaRPr b="1" i="0" sz="2200" u="none">
              <a:solidFill>
                <a:srgbClr val="3333CC"/>
              </a:solidFill>
              <a:latin typeface="Book Antiqua"/>
              <a:ea typeface="Book Antiqua"/>
              <a:cs typeface="Book Antiqua"/>
              <a:sym typeface="Book Antiqua"/>
            </a:endParaRPr>
          </a:p>
          <a:p>
            <a:pPr indent="-127000" lvl="1" marL="457200" marR="0" rtl="0" algn="l">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Verification by accredited verification agency or by energy auditors,</a:t>
            </a:r>
            <a:endParaRPr/>
          </a:p>
          <a:p>
            <a:pPr indent="-127000" lvl="1" marL="457200" marR="0" rtl="0" algn="just">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Issuance process for Energy Savings Certificates (ESCerts) who exceed their target SEC reduction- transparent regulatory framework for their issuance, monitoring and verification, and reconciliation protocols outlined.  </a:t>
            </a:r>
            <a:endParaRPr/>
          </a:p>
          <a:p>
            <a:pPr indent="-127000" lvl="1" marL="457200" marR="0" rtl="0" algn="just">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Trading Process for ESCerts - can be carried out bilaterally between any two designated consumers (within or across the designated sectors), or on special platforms for their trading which are created in the power exchanges</a:t>
            </a:r>
            <a:endParaRPr/>
          </a:p>
          <a:p>
            <a:pPr indent="-127000" lvl="1" marL="457200" marR="0" rtl="0" algn="l">
              <a:lnSpc>
                <a:spcPct val="100000"/>
              </a:lnSpc>
              <a:spcBef>
                <a:spcPts val="0"/>
              </a:spcBef>
              <a:spcAft>
                <a:spcPts val="0"/>
              </a:spcAft>
              <a:buClr>
                <a:srgbClr val="3333CC"/>
              </a:buClr>
              <a:buSzPts val="2000"/>
              <a:buFont typeface="Arial"/>
              <a:buChar char="•"/>
            </a:pPr>
            <a:r>
              <a:rPr b="0" i="0" lang="en-US" sz="2000" u="none" cap="none" strike="noStrike">
                <a:solidFill>
                  <a:srgbClr val="3333CC"/>
                </a:solidFill>
                <a:latin typeface="Book Antiqua"/>
                <a:ea typeface="Book Antiqua"/>
                <a:cs typeface="Book Antiqua"/>
                <a:sym typeface="Book Antiqua"/>
              </a:rPr>
              <a:t>Compliance and reconciliation process for ESCerts- accounting and depository protocols to be evolved</a:t>
            </a:r>
            <a:endParaRPr/>
          </a:p>
        </p:txBody>
      </p:sp>
      <p:sp>
        <p:nvSpPr>
          <p:cNvPr id="267" name="Google Shape;267;p38"/>
          <p:cNvSpPr txBox="1"/>
          <p:nvPr/>
        </p:nvSpPr>
        <p:spPr>
          <a:xfrm>
            <a:off x="533400" y="0"/>
            <a:ext cx="8991600" cy="5842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Perform Achieve and Trade (PAT)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74" name="Google Shape;274;p39"/>
          <p:cNvSpPr txBox="1"/>
          <p:nvPr/>
        </p:nvSpPr>
        <p:spPr>
          <a:xfrm>
            <a:off x="152400" y="704850"/>
            <a:ext cx="9677400" cy="584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CC"/>
              </a:buClr>
              <a:buSzPts val="2200"/>
              <a:buFont typeface="Book Antiqua"/>
              <a:buNone/>
            </a:pPr>
            <a:r>
              <a:rPr b="1" i="1" lang="en-US" sz="2200" u="none">
                <a:solidFill>
                  <a:srgbClr val="3333CC"/>
                </a:solidFill>
                <a:latin typeface="Book Antiqua"/>
                <a:ea typeface="Book Antiqua"/>
                <a:cs typeface="Book Antiqua"/>
                <a:sym typeface="Book Antiqua"/>
              </a:rPr>
              <a:t>(c) Fungibility of ESCerts</a:t>
            </a:r>
            <a:endParaRPr b="1" i="0" sz="2200" u="none">
              <a:solidFill>
                <a:srgbClr val="3333CC"/>
              </a:solidFill>
              <a:latin typeface="Book Antiqua"/>
              <a:ea typeface="Book Antiqua"/>
              <a:cs typeface="Book Antiqua"/>
              <a:sym typeface="Book Antiqua"/>
            </a:endParaRPr>
          </a:p>
          <a:p>
            <a:pPr indent="-139700" lvl="1" marL="457200" marR="0" rtl="0" algn="just">
              <a:lnSpc>
                <a:spcPct val="100000"/>
              </a:lnSpc>
              <a:spcBef>
                <a:spcPts val="0"/>
              </a:spcBef>
              <a:spcAft>
                <a:spcPts val="0"/>
              </a:spcAft>
              <a:buClr>
                <a:srgbClr val="3333CC"/>
              </a:buClr>
              <a:buSzPts val="2200"/>
              <a:buFont typeface="Arial"/>
              <a:buChar char="•"/>
            </a:pPr>
            <a:r>
              <a:rPr b="0" i="0" lang="en-US" sz="2200" u="none" cap="none" strike="noStrike">
                <a:solidFill>
                  <a:srgbClr val="3333CC"/>
                </a:solidFill>
                <a:latin typeface="Book Antiqua"/>
                <a:ea typeface="Book Antiqua"/>
                <a:cs typeface="Book Antiqua"/>
                <a:sym typeface="Book Antiqua"/>
              </a:rPr>
              <a:t>MNRE may take this fungibility into consideration while formalizing the REC structure.  </a:t>
            </a:r>
            <a:endParaRPr/>
          </a:p>
          <a:p>
            <a:pPr indent="-139700" lvl="1" marL="457200" marR="0" rtl="0" algn="just">
              <a:lnSpc>
                <a:spcPct val="100000"/>
              </a:lnSpc>
              <a:spcBef>
                <a:spcPts val="0"/>
              </a:spcBef>
              <a:spcAft>
                <a:spcPts val="0"/>
              </a:spcAft>
              <a:buClr>
                <a:srgbClr val="3333CC"/>
              </a:buClr>
              <a:buSzPts val="2200"/>
              <a:buFont typeface="Arial"/>
              <a:buChar char="•"/>
            </a:pPr>
            <a:r>
              <a:rPr b="0" i="0" lang="en-US" sz="2200" u="none" cap="none" strike="noStrike">
                <a:solidFill>
                  <a:srgbClr val="3333CC"/>
                </a:solidFill>
                <a:latin typeface="Book Antiqua"/>
                <a:ea typeface="Book Antiqua"/>
                <a:cs typeface="Book Antiqua"/>
                <a:sym typeface="Book Antiqua"/>
              </a:rPr>
              <a:t>A joint group of the agencies to agree to the linkage mechanism between the RECs and the ESCerts once both the mechanisms are operational</a:t>
            </a:r>
            <a:endParaRPr/>
          </a:p>
          <a:p>
            <a:pPr indent="-139700" lvl="1" marL="457200" marR="0" rtl="0" algn="just">
              <a:lnSpc>
                <a:spcPct val="100000"/>
              </a:lnSpc>
              <a:spcBef>
                <a:spcPts val="0"/>
              </a:spcBef>
              <a:spcAft>
                <a:spcPts val="0"/>
              </a:spcAft>
              <a:buClr>
                <a:srgbClr val="3333CC"/>
              </a:buClr>
              <a:buSzPts val="2200"/>
              <a:buFont typeface="Arial"/>
              <a:buChar char="•"/>
            </a:pPr>
            <a:r>
              <a:rPr b="0" i="0" lang="en-US" sz="2200" u="none" cap="none" strike="noStrike">
                <a:solidFill>
                  <a:srgbClr val="3333CC"/>
                </a:solidFill>
                <a:latin typeface="Book Antiqua"/>
                <a:ea typeface="Book Antiqua"/>
                <a:cs typeface="Book Antiqua"/>
                <a:sym typeface="Book Antiqua"/>
              </a:rPr>
              <a:t>The conversion factor must be transparent based on verifiable parameters like kgoe</a:t>
            </a:r>
            <a:endParaRPr/>
          </a:p>
          <a:p>
            <a:pPr indent="0" lvl="0" marL="0" marR="0" rtl="0" algn="l">
              <a:lnSpc>
                <a:spcPct val="100000"/>
              </a:lnSpc>
              <a:spcBef>
                <a:spcPts val="0"/>
              </a:spcBef>
              <a:spcAft>
                <a:spcPts val="0"/>
              </a:spcAft>
              <a:buClr>
                <a:srgbClr val="3333CC"/>
              </a:buClr>
              <a:buSzPts val="2200"/>
              <a:buFont typeface="Book Antiqua"/>
              <a:buNone/>
            </a:pPr>
            <a:r>
              <a:rPr b="1" i="1" lang="en-US" sz="2200" u="none">
                <a:solidFill>
                  <a:srgbClr val="3333CC"/>
                </a:solidFill>
                <a:latin typeface="Book Antiqua"/>
                <a:ea typeface="Book Antiqua"/>
                <a:cs typeface="Book Antiqua"/>
                <a:sym typeface="Book Antiqua"/>
              </a:rPr>
              <a:t>(d) Amendments to EC Act, 2001</a:t>
            </a:r>
            <a:endParaRPr b="1" i="0" sz="2200" u="none">
              <a:solidFill>
                <a:srgbClr val="3333CC"/>
              </a:solidFill>
              <a:latin typeface="Book Antiqua"/>
              <a:ea typeface="Book Antiqua"/>
              <a:cs typeface="Book Antiqua"/>
              <a:sym typeface="Book Antiqua"/>
            </a:endParaRPr>
          </a:p>
          <a:p>
            <a:pPr indent="-139700" lvl="1" marL="457200" marR="0" rtl="0" algn="just">
              <a:lnSpc>
                <a:spcPct val="100000"/>
              </a:lnSpc>
              <a:spcBef>
                <a:spcPts val="0"/>
              </a:spcBef>
              <a:spcAft>
                <a:spcPts val="0"/>
              </a:spcAft>
              <a:buClr>
                <a:srgbClr val="3333CC"/>
              </a:buClr>
              <a:buSzPts val="2200"/>
              <a:buFont typeface="Arial"/>
              <a:buChar char="•"/>
            </a:pPr>
            <a:r>
              <a:rPr b="0" i="0" lang="en-US" sz="2200" u="none" cap="none" strike="noStrike">
                <a:solidFill>
                  <a:srgbClr val="3333CC"/>
                </a:solidFill>
                <a:latin typeface="Book Antiqua"/>
                <a:ea typeface="Book Antiqua"/>
                <a:cs typeface="Book Antiqua"/>
                <a:sym typeface="Book Antiqua"/>
              </a:rPr>
              <a:t>Financial Penalty for Non-compliance u/s 26 of EC Act to be enhanced- The penalty should be greater than the cost of equivalent energy to meet the shortfall in targets</a:t>
            </a:r>
            <a:endParaRPr/>
          </a:p>
          <a:p>
            <a:pPr indent="-139700" lvl="1" marL="457200" marR="0" rtl="0" algn="just">
              <a:lnSpc>
                <a:spcPct val="100000"/>
              </a:lnSpc>
              <a:spcBef>
                <a:spcPts val="0"/>
              </a:spcBef>
              <a:spcAft>
                <a:spcPts val="0"/>
              </a:spcAft>
              <a:buClr>
                <a:srgbClr val="3333CC"/>
              </a:buClr>
              <a:buSzPts val="2200"/>
              <a:buFont typeface="Arial"/>
              <a:buChar char="•"/>
            </a:pPr>
            <a:r>
              <a:rPr b="0" i="0" lang="en-US" sz="2200" u="none" cap="none" strike="noStrike">
                <a:solidFill>
                  <a:srgbClr val="3333CC"/>
                </a:solidFill>
                <a:latin typeface="Book Antiqua"/>
                <a:ea typeface="Book Antiqua"/>
                <a:cs typeface="Book Antiqua"/>
                <a:sym typeface="Book Antiqua"/>
              </a:rPr>
              <a:t>DCs may be allowed to meet their obligation through purchase of ESCerts, by way of an enabling amendment in section 14 of the Act.</a:t>
            </a:r>
            <a:endParaRPr/>
          </a:p>
          <a:p>
            <a:pPr indent="0" lvl="0" marL="0" marR="0" rtl="0" algn="just">
              <a:lnSpc>
                <a:spcPct val="100000"/>
              </a:lnSpc>
              <a:spcBef>
                <a:spcPts val="0"/>
              </a:spcBef>
              <a:spcAft>
                <a:spcPts val="0"/>
              </a:spcAft>
              <a:buClr>
                <a:srgbClr val="3333CC"/>
              </a:buClr>
              <a:buSzPts val="2200"/>
              <a:buFont typeface="Book Antiqua"/>
              <a:buNone/>
            </a:pPr>
            <a:r>
              <a:rPr b="1" i="1" lang="en-US" sz="2200" u="none">
                <a:solidFill>
                  <a:srgbClr val="3333CC"/>
                </a:solidFill>
                <a:latin typeface="Book Antiqua"/>
                <a:ea typeface="Book Antiqua"/>
                <a:cs typeface="Book Antiqua"/>
                <a:sym typeface="Book Antiqua"/>
              </a:rPr>
              <a:t>(e)</a:t>
            </a:r>
            <a:r>
              <a:rPr b="0" i="0" lang="en-US" sz="2200" u="none">
                <a:solidFill>
                  <a:srgbClr val="3333CC"/>
                </a:solidFill>
                <a:latin typeface="Book Antiqua"/>
                <a:ea typeface="Book Antiqua"/>
                <a:cs typeface="Book Antiqua"/>
                <a:sym typeface="Book Antiqua"/>
              </a:rPr>
              <a:t>PAT mechanism is a purely national scheme. SEC reduction targets under the PAT mechanism do not create any international obligations. Has no linkage to any international financial instrument for emission reductions.</a:t>
            </a:r>
            <a:endParaRPr/>
          </a:p>
        </p:txBody>
      </p:sp>
      <p:sp>
        <p:nvSpPr>
          <p:cNvPr id="275" name="Google Shape;275;p39"/>
          <p:cNvSpPr txBox="1"/>
          <p:nvPr/>
        </p:nvSpPr>
        <p:spPr>
          <a:xfrm>
            <a:off x="457200" y="0"/>
            <a:ext cx="8991600" cy="5842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Perform Achieve and Trade (PAT)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idx="4294967295" type="body"/>
          </p:nvPr>
        </p:nvSpPr>
        <p:spPr>
          <a:xfrm>
            <a:off x="165100" y="1219200"/>
            <a:ext cx="9575800" cy="5486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342900" lvl="0" marL="342900" marR="0" rtl="0" algn="l">
              <a:lnSpc>
                <a:spcPct val="100000"/>
              </a:lnSpc>
              <a:spcBef>
                <a:spcPts val="1600"/>
              </a:spcBef>
              <a:spcAft>
                <a:spcPts val="0"/>
              </a:spcAft>
              <a:buClr>
                <a:srgbClr val="7030A0"/>
              </a:buClr>
              <a:buSzPts val="3200"/>
              <a:buFont typeface="Book Antiqua"/>
              <a:buChar char="•"/>
            </a:pPr>
            <a:r>
              <a:rPr b="0" i="0" lang="en-US" sz="3200" u="none" cap="none" strike="noStrike">
                <a:solidFill>
                  <a:srgbClr val="7030A0"/>
                </a:solidFill>
                <a:latin typeface="Book Antiqua"/>
                <a:ea typeface="Book Antiqua"/>
                <a:cs typeface="Book Antiqua"/>
                <a:sym typeface="Book Antiqua"/>
              </a:rPr>
              <a:t>The Energy Conservation Act, 2001, provides a legal mandate for energy-efficiency regulations for industry </a:t>
            </a:r>
            <a:endParaRPr/>
          </a:p>
          <a:p>
            <a:pPr indent="-342900" lvl="0" marL="342900" marR="0" rtl="0" algn="l">
              <a:lnSpc>
                <a:spcPct val="100000"/>
              </a:lnSpc>
              <a:spcBef>
                <a:spcPts val="1600"/>
              </a:spcBef>
              <a:spcAft>
                <a:spcPts val="0"/>
              </a:spcAft>
              <a:buClr>
                <a:srgbClr val="7030A0"/>
              </a:buClr>
              <a:buSzPts val="3200"/>
              <a:buFont typeface="Book Antiqua"/>
              <a:buChar char="•"/>
            </a:pPr>
            <a:r>
              <a:rPr b="0" i="0" lang="en-US" sz="3200" u="none" cap="none" strike="noStrike">
                <a:solidFill>
                  <a:srgbClr val="7030A0"/>
                </a:solidFill>
                <a:latin typeface="Book Antiqua"/>
                <a:ea typeface="Book Antiqua"/>
                <a:cs typeface="Book Antiqua"/>
                <a:sym typeface="Book Antiqua"/>
              </a:rPr>
              <a:t>Under the EC Act, units in nine sectors, with energy consumption exceeding specified  thresholds, have been notified as “designated consumers”</a:t>
            </a:r>
            <a:endParaRPr/>
          </a:p>
          <a:p>
            <a:pPr indent="-285750" lvl="1" marL="742950" marR="0" rtl="0" algn="l">
              <a:lnSpc>
                <a:spcPct val="8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Power                             ⮚  Fertilizer</a:t>
            </a:r>
            <a:endParaRPr/>
          </a:p>
          <a:p>
            <a:pPr indent="-285750" lvl="1" marL="742950" marR="0" rtl="0" algn="l">
              <a:lnSpc>
                <a:spcPct val="8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Iron &amp; steel                     ⮚  Cement</a:t>
            </a:r>
            <a:endParaRPr/>
          </a:p>
          <a:p>
            <a:pPr indent="-285750" lvl="1" marL="742950" marR="0" rtl="0" algn="l">
              <a:lnSpc>
                <a:spcPct val="8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Pulp &amp; paper                    ⮚  Aluminum</a:t>
            </a:r>
            <a:endParaRPr/>
          </a:p>
          <a:p>
            <a:pPr indent="-285750" lvl="1" marL="742950" marR="0" rtl="0" algn="l">
              <a:lnSpc>
                <a:spcPct val="8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Chlor-alkali                      ⮚ Textile</a:t>
            </a:r>
            <a:endParaRPr/>
          </a:p>
          <a:p>
            <a:pPr indent="-285750" lvl="1" marL="742950" marR="0" rtl="0" algn="l">
              <a:lnSpc>
                <a:spcPct val="8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Railways</a:t>
            </a:r>
            <a:endParaRPr/>
          </a:p>
        </p:txBody>
      </p:sp>
      <p:sp>
        <p:nvSpPr>
          <p:cNvPr id="281" name="Google Shape;281;p40"/>
          <p:cNvSpPr txBox="1"/>
          <p:nvPr/>
        </p:nvSpPr>
        <p:spPr>
          <a:xfrm>
            <a:off x="838200" y="25400"/>
            <a:ext cx="8991600" cy="1323975"/>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Perform Achieve and Trade (PAT) (3)</a:t>
            </a:r>
            <a:endParaRPr/>
          </a:p>
          <a:p>
            <a:pPr indent="0" lvl="0" marL="0" marR="0" rtl="0" algn="ctr">
              <a:lnSpc>
                <a:spcPct val="100000"/>
              </a:lnSpc>
              <a:spcBef>
                <a:spcPts val="160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Legal Mandate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825500" y="0"/>
            <a:ext cx="90805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030A0"/>
              </a:buClr>
              <a:buSzPts val="3200"/>
              <a:buFont typeface="Book Antiqua"/>
              <a:buNone/>
            </a:pPr>
            <a:r>
              <a:rPr b="1" i="0" lang="en-US" sz="3200" u="none">
                <a:solidFill>
                  <a:srgbClr val="7030A0"/>
                </a:solidFill>
                <a:latin typeface="Book Antiqua"/>
                <a:ea typeface="Book Antiqua"/>
                <a:cs typeface="Book Antiqua"/>
                <a:sym typeface="Book Antiqua"/>
              </a:rPr>
              <a:t>Designated Consumers</a:t>
            </a:r>
            <a:endParaRPr/>
          </a:p>
        </p:txBody>
      </p:sp>
      <p:sp>
        <p:nvSpPr>
          <p:cNvPr id="287" name="Google Shape;287;p41"/>
          <p:cNvSpPr txBox="1"/>
          <p:nvPr>
            <p:ph idx="1" type="body"/>
          </p:nvPr>
        </p:nvSpPr>
        <p:spPr>
          <a:xfrm>
            <a:off x="330200" y="1219200"/>
            <a:ext cx="957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7030A0"/>
              </a:buClr>
              <a:buSzPts val="2400"/>
              <a:buFont typeface="Book Antiqua"/>
              <a:buChar char="•"/>
            </a:pPr>
            <a:r>
              <a:rPr b="0" i="0" lang="en-US" sz="2400" u="none">
                <a:solidFill>
                  <a:srgbClr val="7030A0"/>
                </a:solidFill>
                <a:latin typeface="Book Antiqua"/>
                <a:ea typeface="Book Antiqua"/>
                <a:cs typeface="Book Antiqua"/>
                <a:sym typeface="Book Antiqua"/>
              </a:rPr>
              <a:t>Designated Consumers are, </a:t>
            </a:r>
            <a:r>
              <a:rPr b="0" i="1" lang="en-US" sz="2400" u="none">
                <a:solidFill>
                  <a:srgbClr val="7030A0"/>
                </a:solidFill>
                <a:latin typeface="Book Antiqua"/>
                <a:ea typeface="Book Antiqua"/>
                <a:cs typeface="Book Antiqua"/>
                <a:sym typeface="Book Antiqua"/>
              </a:rPr>
              <a:t>inter alia</a:t>
            </a:r>
            <a:r>
              <a:rPr b="0" i="0" lang="en-US" sz="2400" u="none">
                <a:solidFill>
                  <a:srgbClr val="7030A0"/>
                </a:solidFill>
                <a:latin typeface="Book Antiqua"/>
                <a:ea typeface="Book Antiqua"/>
                <a:cs typeface="Book Antiqua"/>
                <a:sym typeface="Book Antiqua"/>
              </a:rPr>
              <a:t>, required to:</a:t>
            </a:r>
            <a:endParaRPr/>
          </a:p>
          <a:p>
            <a:pPr indent="-285750" lvl="1" marL="742950" rtl="0" algn="l">
              <a:lnSpc>
                <a:spcPct val="100000"/>
              </a:lnSpc>
              <a:spcBef>
                <a:spcPts val="360"/>
              </a:spcBef>
              <a:spcAft>
                <a:spcPts val="0"/>
              </a:spcAft>
              <a:buClr>
                <a:srgbClr val="7030A0"/>
              </a:buClr>
              <a:buSzPts val="1800"/>
              <a:buFont typeface="Book Antiqua"/>
              <a:buChar char="–"/>
            </a:pPr>
            <a:r>
              <a:rPr b="0" i="0" lang="en-US" sz="1800" u="none">
                <a:solidFill>
                  <a:srgbClr val="7030A0"/>
                </a:solidFill>
                <a:latin typeface="Book Antiqua"/>
                <a:ea typeface="Book Antiqua"/>
                <a:cs typeface="Book Antiqua"/>
                <a:sym typeface="Book Antiqua"/>
              </a:rPr>
              <a:t> </a:t>
            </a:r>
            <a:r>
              <a:rPr b="0" i="0" lang="en-US" sz="1700" u="none">
                <a:solidFill>
                  <a:srgbClr val="7030A0"/>
                </a:solidFill>
                <a:latin typeface="Book Antiqua"/>
                <a:ea typeface="Book Antiqua"/>
                <a:cs typeface="Book Antiqua"/>
                <a:sym typeface="Book Antiqua"/>
              </a:rPr>
              <a:t>appoint certified energy managers, </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undergo specific energy audits, </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report energy consumption data, and </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comply with prescribed energy consumption norms.</a:t>
            </a:r>
            <a:endParaRPr/>
          </a:p>
          <a:p>
            <a:pPr indent="-342900" lvl="0" marL="342900" rtl="0" algn="l">
              <a:lnSpc>
                <a:spcPct val="100000"/>
              </a:lnSpc>
              <a:spcBef>
                <a:spcPts val="1200"/>
              </a:spcBef>
              <a:spcAft>
                <a:spcPts val="0"/>
              </a:spcAft>
              <a:buClr>
                <a:srgbClr val="7030A0"/>
              </a:buClr>
              <a:buSzPts val="2400"/>
              <a:buFont typeface="Book Antiqua"/>
              <a:buChar char="•"/>
            </a:pPr>
            <a:r>
              <a:rPr b="0" i="0" lang="en-US" sz="2400" u="none">
                <a:solidFill>
                  <a:srgbClr val="7030A0"/>
                </a:solidFill>
                <a:latin typeface="Book Antiqua"/>
                <a:ea typeface="Book Antiqua"/>
                <a:cs typeface="Book Antiqua"/>
                <a:sym typeface="Book Antiqua"/>
              </a:rPr>
              <a:t>BEE certifies energy managers (through a national exam), and accredits energy auditors</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About 5,000 energy managers have been certified</a:t>
            </a:r>
            <a:endParaRPr/>
          </a:p>
          <a:p>
            <a:pPr indent="-342900" lvl="0" marL="342900" rtl="0" algn="l">
              <a:lnSpc>
                <a:spcPct val="100000"/>
              </a:lnSpc>
              <a:spcBef>
                <a:spcPts val="1200"/>
              </a:spcBef>
              <a:spcAft>
                <a:spcPts val="0"/>
              </a:spcAft>
              <a:buClr>
                <a:srgbClr val="7030A0"/>
              </a:buClr>
              <a:buSzPts val="2400"/>
              <a:buFont typeface="Book Antiqua"/>
              <a:buChar char="•"/>
            </a:pPr>
            <a:r>
              <a:rPr b="0" i="0" lang="en-US" sz="2400" u="none">
                <a:solidFill>
                  <a:srgbClr val="7030A0"/>
                </a:solidFill>
                <a:latin typeface="Book Antiqua"/>
                <a:ea typeface="Book Antiqua"/>
                <a:cs typeface="Book Antiqua"/>
                <a:sym typeface="Book Antiqua"/>
              </a:rPr>
              <a:t>Energy Consumption Returns are being filed</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Designated Consumers use about 240 Mtoe per year</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Specific energy consumption is decreasing at about 4% p.a.</a:t>
            </a:r>
            <a:endParaRPr/>
          </a:p>
          <a:p>
            <a:pPr indent="-285750" lvl="1" marL="742950" rtl="0" algn="l">
              <a:lnSpc>
                <a:spcPct val="100000"/>
              </a:lnSpc>
              <a:spcBef>
                <a:spcPts val="340"/>
              </a:spcBef>
              <a:spcAft>
                <a:spcPts val="0"/>
              </a:spcAft>
              <a:buClr>
                <a:srgbClr val="7030A0"/>
              </a:buClr>
              <a:buSzPts val="1700"/>
              <a:buFont typeface="Book Antiqua"/>
              <a:buChar char="–"/>
            </a:pPr>
            <a:r>
              <a:rPr b="0" i="0" lang="en-US" sz="1700" u="none">
                <a:solidFill>
                  <a:srgbClr val="7030A0"/>
                </a:solidFill>
                <a:latin typeface="Book Antiqua"/>
                <a:ea typeface="Book Antiqua"/>
                <a:cs typeface="Book Antiqua"/>
                <a:sym typeface="Book Antiqua"/>
              </a:rPr>
              <a:t>E-filing network being established</a:t>
            </a:r>
            <a:endParaRPr/>
          </a:p>
          <a:p>
            <a:pPr indent="-342900" lvl="0" marL="342900" rtl="0" algn="l">
              <a:lnSpc>
                <a:spcPct val="100000"/>
              </a:lnSpc>
              <a:spcBef>
                <a:spcPts val="1200"/>
              </a:spcBef>
              <a:spcAft>
                <a:spcPts val="0"/>
              </a:spcAft>
              <a:buClr>
                <a:srgbClr val="7030A0"/>
              </a:buClr>
              <a:buSzPts val="2400"/>
              <a:buFont typeface="Book Antiqua"/>
              <a:buChar char="•"/>
            </a:pPr>
            <a:r>
              <a:rPr b="0" i="0" lang="en-US" sz="2400" u="none">
                <a:solidFill>
                  <a:srgbClr val="7030A0"/>
                </a:solidFill>
                <a:latin typeface="Book Antiqua"/>
                <a:ea typeface="Book Antiqua"/>
                <a:cs typeface="Book Antiqua"/>
                <a:sym typeface="Book Antiqua"/>
              </a:rPr>
              <a:t>Energy consumption norms are being prescribed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idx="4294967295" type="title"/>
          </p:nvPr>
        </p:nvSpPr>
        <p:spPr>
          <a:xfrm>
            <a:off x="742950" y="0"/>
            <a:ext cx="8915400" cy="1143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3600"/>
              <a:buFont typeface="Book Antiqua"/>
              <a:buNone/>
            </a:pPr>
            <a:r>
              <a:rPr b="1" i="0" lang="en-US" sz="3600" u="none" cap="none" strike="noStrike">
                <a:solidFill>
                  <a:srgbClr val="7030A0"/>
                </a:solidFill>
                <a:latin typeface="Book Antiqua"/>
                <a:ea typeface="Book Antiqua"/>
                <a:cs typeface="Book Antiqua"/>
                <a:sym typeface="Book Antiqua"/>
              </a:rPr>
              <a:t>Setting energy consumption norms - Challenges</a:t>
            </a:r>
            <a:endParaRPr/>
          </a:p>
        </p:txBody>
      </p:sp>
      <p:sp>
        <p:nvSpPr>
          <p:cNvPr id="293" name="Google Shape;293;p42"/>
          <p:cNvSpPr txBox="1"/>
          <p:nvPr>
            <p:ph idx="4294967295" type="body"/>
          </p:nvPr>
        </p:nvSpPr>
        <p:spPr>
          <a:xfrm>
            <a:off x="495300" y="1600200"/>
            <a:ext cx="8915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7030A0"/>
              </a:buClr>
              <a:buSzPts val="3200"/>
              <a:buFont typeface="Book Antiqua"/>
              <a:buChar char="•"/>
            </a:pPr>
            <a:r>
              <a:rPr b="0" i="0" lang="en-US" sz="3200" u="none" cap="none" strike="noStrike">
                <a:solidFill>
                  <a:srgbClr val="7030A0"/>
                </a:solidFill>
                <a:latin typeface="Book Antiqua"/>
                <a:ea typeface="Book Antiqua"/>
                <a:cs typeface="Book Antiqua"/>
                <a:sym typeface="Book Antiqua"/>
              </a:rPr>
              <a:t>“Sectors” (e.g. steel, cement, paper) are everywhere characterized by great diversity in terms of:</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Scale</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Technology pathways</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Technology vintages</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Project boundaries</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Type and quality of inputs/resource endowment</a:t>
            </a:r>
            <a:endParaRPr/>
          </a:p>
          <a:p>
            <a:pPr indent="-285750" lvl="1" marL="742950" marR="0" rtl="0" algn="l">
              <a:lnSpc>
                <a:spcPct val="100000"/>
              </a:lnSpc>
              <a:spcBef>
                <a:spcPts val="360"/>
              </a:spcBef>
              <a:spcAft>
                <a:spcPts val="0"/>
              </a:spcAft>
              <a:buClr>
                <a:srgbClr val="7030A0"/>
              </a:buClr>
              <a:buSzPts val="1800"/>
              <a:buFont typeface="Book Antiqua"/>
              <a:buChar char="–"/>
            </a:pPr>
            <a:r>
              <a:rPr b="0" i="0" lang="en-US" sz="1800" u="none" cap="none" strike="noStrike">
                <a:solidFill>
                  <a:srgbClr val="7030A0"/>
                </a:solidFill>
                <a:latin typeface="Book Antiqua"/>
                <a:ea typeface="Book Antiqua"/>
                <a:cs typeface="Book Antiqua"/>
                <a:sym typeface="Book Antiqua"/>
              </a:rPr>
              <a:t>Product diversity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idx="4294967295" type="title"/>
          </p:nvPr>
        </p:nvSpPr>
        <p:spPr>
          <a:xfrm>
            <a:off x="825500" y="0"/>
            <a:ext cx="8585200" cy="1066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3200"/>
              <a:buFont typeface="Book Antiqua"/>
              <a:buNone/>
            </a:pPr>
            <a:r>
              <a:rPr b="1" i="0" lang="en-US" sz="3200" u="none" cap="none" strike="noStrike">
                <a:solidFill>
                  <a:srgbClr val="7030A0"/>
                </a:solidFill>
                <a:latin typeface="Book Antiqua"/>
                <a:ea typeface="Book Antiqua"/>
                <a:cs typeface="Book Antiqua"/>
                <a:sym typeface="Book Antiqua"/>
              </a:rPr>
              <a:t>Diversity within Sectors in India - Capacity</a:t>
            </a:r>
            <a:endParaRPr/>
          </a:p>
        </p:txBody>
      </p:sp>
      <p:pic>
        <p:nvPicPr>
          <p:cNvPr descr="Sponge Iron Production Capacity Range" id="299" name="Google Shape;299;p43"/>
          <p:cNvPicPr preferRelativeResize="0"/>
          <p:nvPr>
            <p:ph idx="4294967295" type="body"/>
          </p:nvPr>
        </p:nvPicPr>
        <p:blipFill rotWithShape="1">
          <a:blip r:embed="rId3">
            <a:alphaModFix/>
          </a:blip>
          <a:srcRect b="0" l="0" r="0" t="0"/>
          <a:stretch/>
        </p:blipFill>
        <p:spPr>
          <a:xfrm>
            <a:off x="247650" y="4419600"/>
            <a:ext cx="6197600" cy="2152650"/>
          </a:xfrm>
          <a:prstGeom prst="rect">
            <a:avLst/>
          </a:prstGeom>
          <a:noFill/>
          <a:ln>
            <a:noFill/>
          </a:ln>
        </p:spPr>
      </p:pic>
      <p:pic>
        <p:nvPicPr>
          <p:cNvPr descr="paper production capacity range" id="300" name="Google Shape;300;p43"/>
          <p:cNvPicPr preferRelativeResize="0"/>
          <p:nvPr/>
        </p:nvPicPr>
        <p:blipFill rotWithShape="1">
          <a:blip r:embed="rId4">
            <a:alphaModFix/>
          </a:blip>
          <a:srcRect b="0" l="0" r="0" t="0"/>
          <a:stretch/>
        </p:blipFill>
        <p:spPr>
          <a:xfrm>
            <a:off x="1733550" y="1828800"/>
            <a:ext cx="7181850" cy="2508250"/>
          </a:xfrm>
          <a:prstGeom prst="rect">
            <a:avLst/>
          </a:prstGeom>
          <a:noFill/>
          <a:ln>
            <a:noFill/>
          </a:ln>
        </p:spPr>
      </p:pic>
      <p:sp>
        <p:nvSpPr>
          <p:cNvPr id="301" name="Google Shape;301;p43"/>
          <p:cNvSpPr txBox="1"/>
          <p:nvPr/>
        </p:nvSpPr>
        <p:spPr>
          <a:xfrm>
            <a:off x="6604000" y="4572000"/>
            <a:ext cx="3054350" cy="1006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Verdana"/>
              <a:buNone/>
            </a:pPr>
            <a:r>
              <a:rPr b="1" i="0" lang="en-US" sz="2000" u="none">
                <a:solidFill>
                  <a:schemeClr val="dk1"/>
                </a:solidFill>
                <a:latin typeface="Verdana"/>
                <a:ea typeface="Verdana"/>
                <a:cs typeface="Verdana"/>
                <a:sym typeface="Verdana"/>
              </a:rPr>
              <a:t>Large variation in scale of production capacities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14" name="Google Shape;114;p17"/>
          <p:cNvSpPr txBox="1"/>
          <p:nvPr/>
        </p:nvSpPr>
        <p:spPr>
          <a:xfrm>
            <a:off x="457200" y="609600"/>
            <a:ext cx="8991600" cy="5632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600"/>
              <a:buFont typeface="Bookman Old Style"/>
              <a:buNone/>
            </a:pPr>
            <a:r>
              <a:rPr b="0" i="0" lang="en-US" sz="3600" u="none" cap="none" strike="noStrike">
                <a:solidFill>
                  <a:srgbClr val="C00000"/>
                </a:solidFill>
                <a:latin typeface="Bookman Old Style"/>
                <a:ea typeface="Bookman Old Style"/>
                <a:cs typeface="Bookman Old Style"/>
                <a:sym typeface="Bookman Old Style"/>
              </a:rPr>
              <a:t>Role of BEE</a:t>
            </a:r>
            <a:endParaRPr/>
          </a:p>
          <a:p>
            <a:pPr indent="0" lvl="0" marL="0" marR="0" rtl="0" algn="l">
              <a:lnSpc>
                <a:spcPct val="100000"/>
              </a:lnSpc>
              <a:spcBef>
                <a:spcPts val="0"/>
              </a:spcBef>
              <a:spcAft>
                <a:spcPts val="0"/>
              </a:spcAft>
              <a:buClr>
                <a:schemeClr val="dk1"/>
              </a:buClr>
              <a:buSzPts val="3600"/>
              <a:buFont typeface="Bookman Old Style"/>
              <a:buNone/>
            </a:pPr>
            <a:r>
              <a:t/>
            </a:r>
            <a:endParaRPr b="1" i="0" sz="3600" u="none" cap="none" strike="noStrike">
              <a:solidFill>
                <a:schemeClr val="dk1"/>
              </a:solidFill>
              <a:latin typeface="Bookman Old Style"/>
              <a:ea typeface="Bookman Old Style"/>
              <a:cs typeface="Bookman Old Style"/>
              <a:sym typeface="Bookman Old Style"/>
            </a:endParaRPr>
          </a:p>
          <a:p>
            <a:pPr indent="0" lvl="0" marL="0" marR="0" rtl="0" algn="just">
              <a:lnSpc>
                <a:spcPct val="100000"/>
              </a:lnSpc>
              <a:spcBef>
                <a:spcPts val="0"/>
              </a:spcBef>
              <a:spcAft>
                <a:spcPts val="0"/>
              </a:spcAft>
              <a:buClr>
                <a:schemeClr val="dk1"/>
              </a:buClr>
              <a:buSzPts val="3200"/>
              <a:buFont typeface="Bookman Old Style"/>
              <a:buNone/>
            </a:pPr>
            <a:r>
              <a:rPr b="0" i="0" lang="en-US" sz="3200" u="none" cap="none" strike="noStrike">
                <a:solidFill>
                  <a:schemeClr val="dk1"/>
                </a:solidFill>
                <a:latin typeface="Bookman Old Style"/>
                <a:ea typeface="Bookman Old Style"/>
                <a:cs typeface="Bookman Old Style"/>
                <a:sym typeface="Bookman Old Style"/>
              </a:rPr>
              <a:t>BEE co-ordinates with designated consumers, designated agencies and other organizations and recognize, identify and utilize the existing resources and infrastructure, in performing the functions assigned to it under the Energy Conservation Act. The Energy Conservation Act provides for regulatory and promotional functions.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idx="4294967295" type="title"/>
          </p:nvPr>
        </p:nvSpPr>
        <p:spPr>
          <a:xfrm>
            <a:off x="742950" y="28575"/>
            <a:ext cx="9163050" cy="9620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3200"/>
              <a:buFont typeface="Book Antiqua"/>
              <a:buNone/>
            </a:pPr>
            <a:r>
              <a:rPr b="1" i="0" lang="en-US" sz="3200" u="none" cap="none" strike="noStrike">
                <a:solidFill>
                  <a:srgbClr val="7030A0"/>
                </a:solidFill>
                <a:latin typeface="Book Antiqua"/>
                <a:ea typeface="Book Antiqua"/>
                <a:cs typeface="Book Antiqua"/>
                <a:sym typeface="Book Antiqua"/>
              </a:rPr>
              <a:t>Diversity within Sectors in India – Raw Material Used</a:t>
            </a:r>
            <a:endParaRPr/>
          </a:p>
        </p:txBody>
      </p:sp>
      <p:pic>
        <p:nvPicPr>
          <p:cNvPr descr="Raw Material Used" id="307" name="Google Shape;307;p44"/>
          <p:cNvPicPr preferRelativeResize="0"/>
          <p:nvPr/>
        </p:nvPicPr>
        <p:blipFill rotWithShape="1">
          <a:blip r:embed="rId3">
            <a:alphaModFix/>
          </a:blip>
          <a:srcRect b="0" l="0" r="0" t="0"/>
          <a:stretch/>
        </p:blipFill>
        <p:spPr>
          <a:xfrm>
            <a:off x="1733550" y="1676400"/>
            <a:ext cx="6438900" cy="4997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idx="4294967295" type="body"/>
          </p:nvPr>
        </p:nvSpPr>
        <p:spPr>
          <a:xfrm>
            <a:off x="825500" y="6019800"/>
            <a:ext cx="8420100" cy="457200"/>
          </a:xfrm>
          <a:prstGeom prst="rect">
            <a:avLst/>
          </a:prstGeom>
          <a:noFill/>
          <a:ln>
            <a:noFill/>
          </a:ln>
        </p:spPr>
        <p:txBody>
          <a:bodyPr anchorCtr="0" anchor="t" bIns="45700" lIns="91425" spcFirstLastPara="1" rIns="91425" wrap="square" tIns="45700">
            <a:noAutofit/>
          </a:bodyPr>
          <a:lstStyle/>
          <a:p>
            <a:pPr indent="-266700" lvl="0" marL="3429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p:txBody>
      </p:sp>
      <p:sp>
        <p:nvSpPr>
          <p:cNvPr id="313" name="Google Shape;313;p45"/>
          <p:cNvSpPr txBox="1"/>
          <p:nvPr>
            <p:ph idx="4294967295" type="title"/>
          </p:nvPr>
        </p:nvSpPr>
        <p:spPr>
          <a:xfrm>
            <a:off x="609600" y="0"/>
            <a:ext cx="8915400" cy="90646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3200"/>
              <a:buFont typeface="Book Antiqua"/>
              <a:buNone/>
            </a:pPr>
            <a:r>
              <a:rPr b="1" i="0" lang="en-US" sz="3200" u="none" cap="none" strike="noStrike">
                <a:solidFill>
                  <a:srgbClr val="7030A0"/>
                </a:solidFill>
                <a:latin typeface="Book Antiqua"/>
                <a:ea typeface="Book Antiqua"/>
                <a:cs typeface="Book Antiqua"/>
                <a:sym typeface="Book Antiqua"/>
              </a:rPr>
              <a:t>Diversity within Sectors in India – Specific Energy Consumption</a:t>
            </a:r>
            <a:endParaRPr/>
          </a:p>
        </p:txBody>
      </p:sp>
      <p:sp>
        <p:nvSpPr>
          <p:cNvPr id="314" name="Google Shape;314;p45"/>
          <p:cNvSpPr txBox="1"/>
          <p:nvPr/>
        </p:nvSpPr>
        <p:spPr>
          <a:xfrm>
            <a:off x="304800" y="5562600"/>
            <a:ext cx="9353550" cy="1108075"/>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Noto Sans Symbols"/>
              <a:buChar char="⮚"/>
            </a:pPr>
            <a:r>
              <a:rPr b="1" i="0" lang="en-US" sz="2000" u="none">
                <a:solidFill>
                  <a:schemeClr val="dk1"/>
                </a:solidFill>
                <a:latin typeface="Verdana"/>
                <a:ea typeface="Verdana"/>
                <a:cs typeface="Verdana"/>
                <a:sym typeface="Verdana"/>
              </a:rPr>
              <a:t> Large bandwidth in specific energy consumption in all sectors</a:t>
            </a:r>
            <a:endParaRPr/>
          </a:p>
          <a:p>
            <a:pPr indent="-127000" lvl="0" marL="0" marR="0" rtl="0" algn="l">
              <a:lnSpc>
                <a:spcPct val="100000"/>
              </a:lnSpc>
              <a:spcBef>
                <a:spcPts val="600"/>
              </a:spcBef>
              <a:spcAft>
                <a:spcPts val="0"/>
              </a:spcAft>
              <a:buClr>
                <a:schemeClr val="dk1"/>
              </a:buClr>
              <a:buSzPts val="2000"/>
              <a:buFont typeface="Noto Sans Symbols"/>
              <a:buChar char="⮚"/>
            </a:pPr>
            <a:r>
              <a:rPr b="1" i="0" lang="en-US" sz="2000" u="none">
                <a:solidFill>
                  <a:schemeClr val="dk1"/>
                </a:solidFill>
                <a:latin typeface="Verdana"/>
                <a:ea typeface="Verdana"/>
                <a:cs typeface="Verdana"/>
                <a:sym typeface="Verdana"/>
              </a:rPr>
              <a:t> In almost every sector, the most energy-efficient unit is also </a:t>
            </a:r>
            <a:br>
              <a:rPr b="1" i="0" lang="en-US" sz="2000" u="none">
                <a:solidFill>
                  <a:schemeClr val="dk1"/>
                </a:solidFill>
                <a:latin typeface="Verdana"/>
                <a:ea typeface="Verdana"/>
                <a:cs typeface="Verdana"/>
                <a:sym typeface="Verdana"/>
              </a:rPr>
            </a:br>
            <a:r>
              <a:rPr b="1" i="0" lang="en-US" sz="2000" u="none">
                <a:solidFill>
                  <a:schemeClr val="dk1"/>
                </a:solidFill>
                <a:latin typeface="Verdana"/>
                <a:ea typeface="Verdana"/>
                <a:cs typeface="Verdana"/>
                <a:sym typeface="Verdana"/>
              </a:rPr>
              <a:t>    amongst the most efficient units in the world</a:t>
            </a:r>
            <a:endParaRPr/>
          </a:p>
        </p:txBody>
      </p:sp>
      <p:pic>
        <p:nvPicPr>
          <p:cNvPr id="315" name="Google Shape;315;p45"/>
          <p:cNvPicPr preferRelativeResize="0"/>
          <p:nvPr/>
        </p:nvPicPr>
        <p:blipFill rotWithShape="1">
          <a:blip r:embed="rId3">
            <a:alphaModFix/>
          </a:blip>
          <a:srcRect b="0" l="0" r="0" t="0"/>
          <a:stretch/>
        </p:blipFill>
        <p:spPr>
          <a:xfrm>
            <a:off x="165100" y="1600200"/>
            <a:ext cx="5530850" cy="2905125"/>
          </a:xfrm>
          <a:prstGeom prst="rect">
            <a:avLst/>
          </a:prstGeom>
          <a:noFill/>
          <a:ln>
            <a:noFill/>
          </a:ln>
        </p:spPr>
      </p:pic>
      <p:pic>
        <p:nvPicPr>
          <p:cNvPr id="316" name="Google Shape;316;p45"/>
          <p:cNvPicPr preferRelativeResize="0"/>
          <p:nvPr/>
        </p:nvPicPr>
        <p:blipFill rotWithShape="1">
          <a:blip r:embed="rId4">
            <a:alphaModFix/>
          </a:blip>
          <a:srcRect b="0" l="0" r="0" t="0"/>
          <a:stretch/>
        </p:blipFill>
        <p:spPr>
          <a:xfrm>
            <a:off x="5448300" y="2921000"/>
            <a:ext cx="4457700" cy="2759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23" name="Google Shape;323;p46"/>
          <p:cNvSpPr txBox="1"/>
          <p:nvPr/>
        </p:nvSpPr>
        <p:spPr>
          <a:xfrm>
            <a:off x="609600" y="0"/>
            <a:ext cx="9296400" cy="107791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33CC"/>
              </a:buClr>
              <a:buSzPts val="3200"/>
              <a:buFont typeface="Book Antiqua"/>
              <a:buNone/>
            </a:pPr>
            <a:r>
              <a:rPr b="1" i="0" lang="en-US" sz="3200" u="none">
                <a:solidFill>
                  <a:srgbClr val="3333CC"/>
                </a:solidFill>
                <a:latin typeface="Book Antiqua"/>
                <a:ea typeface="Book Antiqua"/>
                <a:cs typeface="Book Antiqua"/>
                <a:sym typeface="Book Antiqua"/>
              </a:rPr>
              <a:t>Creation of Energy Efficiency Services Ltd (EESL)</a:t>
            </a:r>
            <a:endParaRPr/>
          </a:p>
        </p:txBody>
      </p:sp>
      <p:sp>
        <p:nvSpPr>
          <p:cNvPr id="324" name="Google Shape;324;p46"/>
          <p:cNvSpPr txBox="1"/>
          <p:nvPr/>
        </p:nvSpPr>
        <p:spPr>
          <a:xfrm>
            <a:off x="228600" y="1219200"/>
            <a:ext cx="9525000" cy="5562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(a) Joint Venture between 4 Public Sector Companies under MOP- Main implementation arm of the National Mission for Enhanced Energy Efficiency – </a:t>
            </a:r>
            <a:r>
              <a:rPr b="1" i="0" lang="en-US" sz="2400" u="none">
                <a:solidFill>
                  <a:srgbClr val="3333CC"/>
                </a:solidFill>
                <a:latin typeface="Book Antiqua"/>
                <a:ea typeface="Book Antiqua"/>
                <a:cs typeface="Book Antiqua"/>
                <a:sym typeface="Book Antiqua"/>
              </a:rPr>
              <a:t>initial equity of USD 45 million</a:t>
            </a:r>
            <a:r>
              <a:rPr b="0" i="0" lang="en-US" sz="2400" u="none">
                <a:solidFill>
                  <a:srgbClr val="3333CC"/>
                </a:solidFill>
                <a:latin typeface="Book Antiqua"/>
                <a:ea typeface="Book Antiqua"/>
                <a:cs typeface="Book Antiqua"/>
                <a:sym typeface="Book Antiqua"/>
              </a:rPr>
              <a:t>.</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(b) Lead in implementing energy efficiency projects as a ‘Super ESCO’</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(c) Provide partial risk guarantee fund/ venture capital fund to ESCOs</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(d) Leverage multilateral and bi-lateral financing</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(e) Enter into partnerships, JVs with other implementing partners like ESCOs, industry, etc. to promote energy efficiency.</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(f) Provide consultancy services to private and public sector in the areas of energy efficiency, CDM, etc.</a:t>
            </a:r>
            <a:endParaRPr/>
          </a:p>
          <a:p>
            <a:pPr indent="0" lvl="0" marL="0" marR="0" rtl="0" algn="just">
              <a:lnSpc>
                <a:spcPct val="100000"/>
              </a:lnSpc>
              <a:spcBef>
                <a:spcPts val="0"/>
              </a:spcBef>
              <a:spcAft>
                <a:spcPts val="0"/>
              </a:spcAft>
              <a:buClr>
                <a:srgbClr val="3333CC"/>
              </a:buClr>
              <a:buSzPts val="2400"/>
              <a:buFont typeface="Book Antiqua"/>
              <a:buNone/>
            </a:pPr>
            <a:r>
              <a:rPr b="0" i="0" lang="en-US" sz="2400" u="none">
                <a:solidFill>
                  <a:srgbClr val="3333CC"/>
                </a:solidFill>
                <a:latin typeface="Book Antiqua"/>
                <a:ea typeface="Book Antiqua"/>
                <a:cs typeface="Book Antiqua"/>
                <a:sym typeface="Book Antiqua"/>
              </a:rPr>
              <a:t>(g) Take up revenue generating activities of BEE like implementing Standards and Labeling Programme, National Examination, etc.</a:t>
            </a:r>
            <a:endParaRPr/>
          </a:p>
          <a:p>
            <a:pPr indent="0" lvl="0" marL="0" marR="0" rtl="0" algn="l">
              <a:lnSpc>
                <a:spcPct val="100000"/>
              </a:lnSpc>
              <a:spcBef>
                <a:spcPts val="0"/>
              </a:spcBef>
              <a:spcAft>
                <a:spcPts val="0"/>
              </a:spcAft>
              <a:buNone/>
            </a:pPr>
            <a:r>
              <a:t/>
            </a:r>
            <a:endParaRPr b="0" i="0" sz="2400" u="none">
              <a:solidFill>
                <a:srgbClr val="3333CC"/>
              </a:solidFill>
              <a:latin typeface="Book Antiqua"/>
              <a:ea typeface="Book Antiqua"/>
              <a:cs typeface="Book Antiqua"/>
              <a:sym typeface="Book Antiqu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30" name="Google Shape;330;p47"/>
          <p:cNvSpPr txBox="1"/>
          <p:nvPr/>
        </p:nvSpPr>
        <p:spPr>
          <a:xfrm>
            <a:off x="457200" y="762000"/>
            <a:ext cx="9067800" cy="58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MOP=Ministry of Power</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ESCOs = </a:t>
            </a:r>
            <a:r>
              <a:rPr b="1" i="0" lang="en-US" sz="3000" u="none">
                <a:solidFill>
                  <a:schemeClr val="dk1"/>
                </a:solidFill>
                <a:latin typeface="Bookman Old Style"/>
                <a:ea typeface="Bookman Old Style"/>
                <a:cs typeface="Bookman Old Style"/>
                <a:sym typeface="Bookman Old Style"/>
              </a:rPr>
              <a:t> </a:t>
            </a:r>
            <a:r>
              <a:rPr b="0" i="0" lang="en-US" sz="3000" u="none">
                <a:solidFill>
                  <a:schemeClr val="dk1"/>
                </a:solidFill>
                <a:latin typeface="Bookman Old Style"/>
                <a:ea typeface="Bookman Old Style"/>
                <a:cs typeface="Bookman Old Style"/>
                <a:sym typeface="Bookman Old Style"/>
              </a:rPr>
              <a:t>Energy Service Companies </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CDM =Clean Development Mechanism</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UNFCCC=united nations framework convection on climate change.</a:t>
            </a:r>
            <a:r>
              <a:rPr b="0" i="0" lang="en-US" sz="3600" u="none">
                <a:solidFill>
                  <a:schemeClr val="dk1"/>
                </a:solidFill>
                <a:latin typeface="Bookman Old Style"/>
                <a:ea typeface="Bookman Old Style"/>
                <a:cs typeface="Bookman Old Style"/>
                <a:sym typeface="Bookman Old Style"/>
              </a:rPr>
              <a:t>  </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CERs= credit emission reduction </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CAGR= compound annual growth rate</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none">
                <a:solidFill>
                  <a:schemeClr val="dk1"/>
                </a:solidFill>
                <a:latin typeface="Bookman Old Style"/>
                <a:ea typeface="Bookman Old Style"/>
                <a:cs typeface="Bookman Old Style"/>
                <a:sym typeface="Bookman Old Style"/>
              </a:rPr>
              <a:t>DSM=</a:t>
            </a:r>
            <a:r>
              <a:rPr b="0" i="0" lang="en-US" sz="3000" u="sng">
                <a:solidFill>
                  <a:schemeClr val="hlink"/>
                </a:solidFill>
                <a:latin typeface="Bookman Old Style"/>
                <a:ea typeface="Bookman Old Style"/>
                <a:cs typeface="Bookman Old Style"/>
                <a:sym typeface="Bookman Old Style"/>
                <a:hlinkClick r:id="rId3"/>
              </a:rPr>
              <a:t>Demand Side Management Programme</a:t>
            </a:r>
            <a:endParaRPr/>
          </a:p>
          <a:p>
            <a:pPr indent="0" lvl="0" marL="0" marR="0" rtl="0" algn="l">
              <a:lnSpc>
                <a:spcPct val="100000"/>
              </a:lnSpc>
              <a:spcBef>
                <a:spcPts val="0"/>
              </a:spcBef>
              <a:spcAft>
                <a:spcPts val="0"/>
              </a:spcAft>
              <a:buClr>
                <a:schemeClr val="dk1"/>
              </a:buClr>
              <a:buSzPts val="3000"/>
              <a:buFont typeface="Bookman Old Style"/>
              <a:buNone/>
            </a:pPr>
            <a:r>
              <a:rPr b="0" i="0" lang="en-US" sz="3000" u="sng">
                <a:solidFill>
                  <a:schemeClr val="hlink"/>
                </a:solidFill>
                <a:latin typeface="Bookman Old Style"/>
                <a:ea typeface="Bookman Old Style"/>
                <a:cs typeface="Bookman Old Style"/>
                <a:sym typeface="Bookman Old Style"/>
                <a:hlinkClick r:id="rId4"/>
              </a:rPr>
              <a:t>CERC =Central Electricity Regulatory Commission</a:t>
            </a:r>
            <a:endParaRPr/>
          </a:p>
          <a:p>
            <a:pPr indent="0" lvl="0" marL="0" marR="0" rtl="0" algn="l">
              <a:lnSpc>
                <a:spcPct val="100000"/>
              </a:lnSpc>
              <a:spcBef>
                <a:spcPts val="0"/>
              </a:spcBef>
              <a:spcAft>
                <a:spcPts val="0"/>
              </a:spcAft>
              <a:buClr>
                <a:schemeClr val="dk1"/>
              </a:buClr>
              <a:buSzPts val="3200"/>
              <a:buFont typeface="Bookman Old Style"/>
              <a:buNone/>
            </a:pPr>
            <a:r>
              <a:rPr b="0" i="0" lang="en-US" sz="3200" u="none">
                <a:solidFill>
                  <a:schemeClr val="dk1"/>
                </a:solidFill>
                <a:latin typeface="Bookman Old Style"/>
                <a:ea typeface="Bookman Old Style"/>
                <a:cs typeface="Bookman Old Style"/>
                <a:sym typeface="Bookman Old Style"/>
              </a:rPr>
              <a:t> </a:t>
            </a:r>
            <a:r>
              <a:rPr b="0" i="0" lang="en-US" sz="3000" u="none">
                <a:solidFill>
                  <a:schemeClr val="dk1"/>
                </a:solidFill>
                <a:latin typeface="Bookman Old Style"/>
                <a:ea typeface="Bookman Old Style"/>
                <a:cs typeface="Bookman Old Style"/>
                <a:sym typeface="Bookman Old Style"/>
              </a:rPr>
              <a:t>REC =Renewable Energy Certificate </a:t>
            </a:r>
            <a:r>
              <a:rPr b="0" i="0" lang="en-US" sz="3200" u="none">
                <a:solidFill>
                  <a:schemeClr val="dk1"/>
                </a:solidFill>
                <a:latin typeface="Bookman Old Style"/>
                <a:ea typeface="Bookman Old Style"/>
                <a:cs typeface="Bookman Old Style"/>
                <a:sym typeface="Bookman Old Style"/>
              </a:rPr>
              <a:t> </a:t>
            </a:r>
            <a:endParaRPr b="0" i="0" sz="3000" u="non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None/>
            </a:pPr>
            <a:r>
              <a:t/>
            </a:r>
            <a:endParaRPr b="0" i="0" sz="3000" u="non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21" name="Google Shape;121;p18"/>
          <p:cNvSpPr txBox="1"/>
          <p:nvPr/>
        </p:nvSpPr>
        <p:spPr>
          <a:xfrm>
            <a:off x="381000" y="152400"/>
            <a:ext cx="9067800" cy="2862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Bookman Old Style"/>
              <a:buNone/>
            </a:pPr>
            <a:r>
              <a:rPr b="1" i="0" lang="en-US" sz="3600" u="none" cap="none" strike="noStrike">
                <a:solidFill>
                  <a:schemeClr val="dk1"/>
                </a:solidFill>
                <a:latin typeface="Bookman Old Style"/>
                <a:ea typeface="Bookman Old Style"/>
                <a:cs typeface="Bookman Old Style"/>
                <a:sym typeface="Bookman Old Style"/>
              </a:rPr>
              <a:t>The Major Promotional Functions of BEE include:</a:t>
            </a:r>
            <a:endParaRPr/>
          </a:p>
          <a:p>
            <a:pPr indent="0" lvl="0" marL="0" marR="0" rtl="0" algn="l">
              <a:lnSpc>
                <a:spcPct val="100000"/>
              </a:lnSpc>
              <a:spcBef>
                <a:spcPts val="0"/>
              </a:spcBef>
              <a:spcAft>
                <a:spcPts val="0"/>
              </a:spcAft>
              <a:buClr>
                <a:schemeClr val="dk1"/>
              </a:buClr>
              <a:buSzPts val="3600"/>
              <a:buFont typeface="Bookman Old Style"/>
              <a:buNone/>
            </a:pPr>
            <a:r>
              <a:t/>
            </a:r>
            <a:endParaRPr b="1" i="0" sz="36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chemeClr val="dk1"/>
              </a:buClr>
              <a:buSzPts val="3600"/>
              <a:buFont typeface="Bookman Old Style"/>
              <a:buNone/>
            </a:pPr>
            <a:r>
              <a:t/>
            </a:r>
            <a:endParaRPr b="1" i="0" sz="36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None/>
            </a:pPr>
            <a:r>
              <a:t/>
            </a:r>
            <a:endParaRPr b="1" i="0" sz="3600" u="none">
              <a:solidFill>
                <a:schemeClr val="dk1"/>
              </a:solidFill>
              <a:latin typeface="Bookman Old Style"/>
              <a:ea typeface="Bookman Old Style"/>
              <a:cs typeface="Bookman Old Style"/>
              <a:sym typeface="Bookman Old Style"/>
            </a:endParaRPr>
          </a:p>
        </p:txBody>
      </p:sp>
      <p:graphicFrame>
        <p:nvGraphicFramePr>
          <p:cNvPr id="122" name="Google Shape;122;p18"/>
          <p:cNvGraphicFramePr/>
          <p:nvPr/>
        </p:nvGraphicFramePr>
        <p:xfrm>
          <a:off x="609600" y="1752600"/>
          <a:ext cx="3000000" cy="3000000"/>
        </p:xfrm>
        <a:graphic>
          <a:graphicData uri="http://schemas.openxmlformats.org/drawingml/2006/table">
            <a:tbl>
              <a:tblPr>
                <a:noFill/>
                <a:tableStyleId>{4BBC3B82-75C4-422A-B3E7-83B3C0D60CD4}</a:tableStyleId>
              </a:tblPr>
              <a:tblGrid>
                <a:gridCol w="609600"/>
                <a:gridCol w="8382000"/>
              </a:tblGrid>
              <a:tr h="88900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1</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Create awareness and disseminate information on energy efficiency and conservation </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r h="1317625">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2</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Arrange and organize training of personnel and specialists in the techniques for efficient use of energy and its conservation</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r>
              <a:tr h="88900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3</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Strengthen consultancy services in the field of energy conservation </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r h="46355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4</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Promote research and development </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r>
              <a:tr h="88900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5</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Develop testing and certification procedures and promote testing facilities</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graphicFrame>
        <p:nvGraphicFramePr>
          <p:cNvPr id="128" name="Google Shape;128;p19"/>
          <p:cNvGraphicFramePr/>
          <p:nvPr/>
        </p:nvGraphicFramePr>
        <p:xfrm>
          <a:off x="228600" y="304800"/>
          <a:ext cx="3000000" cy="3000000"/>
        </p:xfrm>
        <a:graphic>
          <a:graphicData uri="http://schemas.openxmlformats.org/drawingml/2006/table">
            <a:tbl>
              <a:tblPr>
                <a:noFill/>
                <a:tableStyleId>{4BBC3B82-75C4-422A-B3E7-83B3C0D60CD4}</a:tableStyleId>
              </a:tblPr>
              <a:tblGrid>
                <a:gridCol w="533400"/>
                <a:gridCol w="8458200"/>
              </a:tblGrid>
              <a:tr h="88900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6</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Formulate and facilitate implementation of pilot projects and demonstration projects</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r>
              <a:tr h="890575">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7</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Promote use of energy efficient processes, equipment, devices and systems</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r h="1316025">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8</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Take steps to encourage preferential treatment for use of energy efficient equipment or appliances </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r>
              <a:tr h="1316025">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9</a:t>
                      </a:r>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cap="none" strike="noStrike">
                          <a:solidFill>
                            <a:schemeClr val="dk1"/>
                          </a:solidFill>
                          <a:latin typeface="Bookman Old Style"/>
                          <a:ea typeface="Bookman Old Style"/>
                          <a:cs typeface="Bookman Old Style"/>
                          <a:sym typeface="Bookman Old Style"/>
                        </a:rPr>
                        <a:t>Promote innovative financing of energy efficiency projects</a:t>
                      </a:r>
                      <a:endParaRPr/>
                    </a:p>
                    <a:p>
                      <a:pPr indent="0" lvl="0" marL="0" marR="0" rtl="0" algn="l">
                        <a:spcBef>
                          <a:spcPts val="0"/>
                        </a:spcBef>
                        <a:spcAft>
                          <a:spcPts val="0"/>
                        </a:spcAft>
                        <a:buNone/>
                      </a:pPr>
                      <a:r>
                        <a:t/>
                      </a:r>
                      <a:endParaRPr b="0" i="0" sz="2800" u="none">
                        <a:solidFill>
                          <a:schemeClr val="dk1"/>
                        </a:solidFill>
                        <a:latin typeface="Bookman Old Style"/>
                        <a:ea typeface="Bookman Old Style"/>
                        <a:cs typeface="Bookman Old Style"/>
                        <a:sym typeface="Bookman Old Style"/>
                      </a:endParaRPr>
                    </a:p>
                  </a:txBody>
                  <a:tcPr marT="18050" marB="18050"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bl>
          </a:graphicData>
        </a:graphic>
      </p:graphicFrame>
      <p:graphicFrame>
        <p:nvGraphicFramePr>
          <p:cNvPr id="129" name="Google Shape;129;p19"/>
          <p:cNvGraphicFramePr/>
          <p:nvPr/>
        </p:nvGraphicFramePr>
        <p:xfrm>
          <a:off x="228600" y="4495800"/>
          <a:ext cx="3000000" cy="3000000"/>
        </p:xfrm>
        <a:graphic>
          <a:graphicData uri="http://schemas.openxmlformats.org/drawingml/2006/table">
            <a:tbl>
              <a:tblPr>
                <a:noFill/>
                <a:tableStyleId>{4BBC3B82-75C4-422A-B3E7-83B3C0D60CD4}</a:tableStyleId>
              </a:tblPr>
              <a:tblGrid>
                <a:gridCol w="609600"/>
                <a:gridCol w="8382000"/>
              </a:tblGrid>
              <a:tr h="889000">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a:solidFill>
                            <a:schemeClr val="dk1"/>
                          </a:solidFill>
                          <a:latin typeface="Bookman Old Style"/>
                          <a:ea typeface="Bookman Old Style"/>
                          <a:cs typeface="Bookman Old Style"/>
                          <a:sym typeface="Bookman Old Style"/>
                        </a:rPr>
                        <a:t>11</a:t>
                      </a:r>
                      <a:endParaRPr/>
                    </a:p>
                  </a:txBody>
                  <a:tcPr marT="18025" marB="18025"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a:solidFill>
                            <a:schemeClr val="dk1"/>
                          </a:solidFill>
                          <a:latin typeface="Bookman Old Style"/>
                          <a:ea typeface="Bookman Old Style"/>
                          <a:cs typeface="Bookman Old Style"/>
                          <a:sym typeface="Bookman Old Style"/>
                        </a:rPr>
                        <a:t>Prepare educational curriculum on efficient use of energy and its conservation </a:t>
                      </a:r>
                      <a:endParaRPr/>
                    </a:p>
                  </a:txBody>
                  <a:tcPr marT="18025" marB="18025"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FFFFFF"/>
                    </a:solidFill>
                  </a:tcPr>
                </a:tc>
              </a:tr>
              <a:tr h="1316025">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a:solidFill>
                            <a:schemeClr val="dk1"/>
                          </a:solidFill>
                          <a:latin typeface="Bookman Old Style"/>
                          <a:ea typeface="Bookman Old Style"/>
                          <a:cs typeface="Bookman Old Style"/>
                          <a:sym typeface="Bookman Old Style"/>
                        </a:rPr>
                        <a:t>12</a:t>
                      </a:r>
                      <a:endParaRPr/>
                    </a:p>
                  </a:txBody>
                  <a:tcPr marT="18025" marB="18025"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Clr>
                          <a:schemeClr val="dk1"/>
                        </a:buClr>
                        <a:buSzPts val="2800"/>
                        <a:buFont typeface="Bookman Old Style"/>
                        <a:buNone/>
                      </a:pPr>
                      <a:r>
                        <a:rPr b="0" i="0" lang="en-US" sz="2800" u="none">
                          <a:solidFill>
                            <a:schemeClr val="dk1"/>
                          </a:solidFill>
                          <a:latin typeface="Bookman Old Style"/>
                          <a:ea typeface="Bookman Old Style"/>
                          <a:cs typeface="Bookman Old Style"/>
                          <a:sym typeface="Bookman Old Style"/>
                        </a:rPr>
                        <a:t>Implement international co-operation programmes relating to efficient use of energy and its conservation</a:t>
                      </a:r>
                      <a:endParaRPr/>
                    </a:p>
                  </a:txBody>
                  <a:tcPr marT="18025" marB="18025" marR="22550" marL="22550" anchor="ctr">
                    <a:lnL cap="flat" cmpd="sng" w="9525">
                      <a:solidFill>
                        <a:srgbClr val="EAEAEA"/>
                      </a:solidFill>
                      <a:prstDash val="solid"/>
                      <a:round/>
                      <a:headEnd len="sm" w="sm" type="none"/>
                      <a:tailEnd len="sm" w="sm" type="none"/>
                    </a:lnL>
                    <a:lnR cap="flat" cmpd="sng" w="9525">
                      <a:solidFill>
                        <a:srgbClr val="EAEAEA"/>
                      </a:solidFill>
                      <a:prstDash val="solid"/>
                      <a:round/>
                      <a:headEnd len="sm" w="sm" type="none"/>
                      <a:tailEnd len="sm" w="sm" type="none"/>
                    </a:lnR>
                    <a:lnT cap="flat" cmpd="sng" w="9525">
                      <a:solidFill>
                        <a:srgbClr val="EAEAEA"/>
                      </a:solidFill>
                      <a:prstDash val="solid"/>
                      <a:round/>
                      <a:headEnd len="sm" w="sm" type="none"/>
                      <a:tailEnd len="sm" w="sm" type="none"/>
                    </a:lnT>
                    <a:lnB cap="flat" cmpd="sng" w="9525">
                      <a:solidFill>
                        <a:srgbClr val="EAEAEA"/>
                      </a:solidFill>
                      <a:prstDash val="solid"/>
                      <a:round/>
                      <a:headEnd len="sm" w="sm" type="none"/>
                      <a:tailEnd len="sm" w="sm" type="none"/>
                    </a:lnB>
                    <a:solidFill>
                      <a:srgbClr val="EEEEEE"/>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35" name="Google Shape;135;p20"/>
          <p:cNvPicPr preferRelativeResize="0"/>
          <p:nvPr/>
        </p:nvPicPr>
        <p:blipFill rotWithShape="1">
          <a:blip r:embed="rId3">
            <a:alphaModFix/>
          </a:blip>
          <a:srcRect b="0" l="0" r="0" t="0"/>
          <a:stretch/>
        </p:blipFill>
        <p:spPr>
          <a:xfrm>
            <a:off x="381000" y="533400"/>
            <a:ext cx="9075737"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41" name="Google Shape;141;p21"/>
          <p:cNvPicPr preferRelativeResize="0"/>
          <p:nvPr/>
        </p:nvPicPr>
        <p:blipFill rotWithShape="1">
          <a:blip r:embed="rId3">
            <a:alphaModFix/>
          </a:blip>
          <a:srcRect b="0" l="0" r="0" t="0"/>
          <a:stretch/>
        </p:blipFill>
        <p:spPr>
          <a:xfrm>
            <a:off x="609600" y="304800"/>
            <a:ext cx="8534400" cy="621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47" name="Google Shape;147;p22"/>
          <p:cNvPicPr preferRelativeResize="0"/>
          <p:nvPr/>
        </p:nvPicPr>
        <p:blipFill rotWithShape="1">
          <a:blip r:embed="rId3">
            <a:alphaModFix/>
          </a:blip>
          <a:srcRect b="0" l="0" r="0" t="0"/>
          <a:stretch/>
        </p:blipFill>
        <p:spPr>
          <a:xfrm>
            <a:off x="685800" y="230187"/>
            <a:ext cx="8507412" cy="63515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nvSpPr>
        <p:spPr>
          <a:xfrm>
            <a:off x="7099300" y="6245225"/>
            <a:ext cx="23114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53" name="Google Shape;153;p23"/>
          <p:cNvPicPr preferRelativeResize="0"/>
          <p:nvPr/>
        </p:nvPicPr>
        <p:blipFill rotWithShape="1">
          <a:blip r:embed="rId3">
            <a:alphaModFix/>
          </a:blip>
          <a:srcRect b="0" l="0" r="0" t="0"/>
          <a:stretch/>
        </p:blipFill>
        <p:spPr>
          <a:xfrm>
            <a:off x="533400" y="152400"/>
            <a:ext cx="8915400" cy="65357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